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2eacddb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2eacddb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2eacddba2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2eacddba2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2eacddba2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12eacddba2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jpg"/><Relationship Id="rId10" Type="http://schemas.openxmlformats.org/officeDocument/2006/relationships/image" Target="../media/image1.jpg"/><Relationship Id="rId13" Type="http://schemas.openxmlformats.org/officeDocument/2006/relationships/image" Target="../media/image2.png"/><Relationship Id="rId1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yaxiang@uw.edu" TargetMode="External"/><Relationship Id="rId4" Type="http://schemas.openxmlformats.org/officeDocument/2006/relationships/hyperlink" Target="mailto:yaxiang@uw.edu" TargetMode="External"/><Relationship Id="rId9" Type="http://schemas.openxmlformats.org/officeDocument/2006/relationships/image" Target="../media/image10.jpg"/><Relationship Id="rId14" Type="http://schemas.openxmlformats.org/officeDocument/2006/relationships/image" Target="../media/image8.jpg"/><Relationship Id="rId5" Type="http://schemas.openxmlformats.org/officeDocument/2006/relationships/hyperlink" Target="https://twitter.com/_oceanyang" TargetMode="External"/><Relationship Id="rId6" Type="http://schemas.openxmlformats.org/officeDocument/2006/relationships/image" Target="../media/image4.jpg"/><Relationship Id="rId7" Type="http://schemas.openxmlformats.org/officeDocument/2006/relationships/image" Target="../media/image3.png"/><Relationship Id="rId8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13.jpg"/><Relationship Id="rId5" Type="http://schemas.openxmlformats.org/officeDocument/2006/relationships/image" Target="../media/image12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yaxiang@uw.edu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07675" y="124175"/>
            <a:ext cx="4259700" cy="18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2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Yang Xiang</a:t>
            </a:r>
            <a:r>
              <a:rPr i="0" lang="en" sz="23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" sz="20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(he/him)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0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UW CICOES Postdoctoral Fellow</a:t>
            </a:r>
            <a:endParaRPr i="0" sz="2000" u="sng" cap="none" strike="noStrike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000" u="sng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yaxiang@uw.edu</a:t>
            </a:r>
            <a:r>
              <a:rPr i="0" lang="en" sz="20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|      @</a:t>
            </a:r>
            <a:r>
              <a:rPr i="0" lang="en" sz="2000" u="sng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_oceanyang</a:t>
            </a:r>
            <a:endParaRPr i="0" sz="20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0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PhD: UC Santa Cruz, 2021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972" y="45099"/>
            <a:ext cx="1393249" cy="20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03850" y="1192200"/>
            <a:ext cx="310149" cy="2552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 flipH="1" rot="10800000">
            <a:off x="71975" y="2211700"/>
            <a:ext cx="8949300" cy="8400"/>
          </a:xfrm>
          <a:prstGeom prst="straightConnector1">
            <a:avLst/>
          </a:prstGeom>
          <a:noFill/>
          <a:ln cap="flat" cmpd="sng" w="9525">
            <a:solidFill>
              <a:srgbClr val="1F386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" name="Google Shape;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70675" y="124175"/>
            <a:ext cx="1768801" cy="117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52501" y="124175"/>
            <a:ext cx="1768776" cy="117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70675" y="1421625"/>
            <a:ext cx="3650600" cy="58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2400" y="2372500"/>
            <a:ext cx="3852615" cy="26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2390" y="2372500"/>
            <a:ext cx="3852652" cy="261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084128" y="3310979"/>
            <a:ext cx="310150" cy="310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773978" y="2453029"/>
            <a:ext cx="310150" cy="31016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-59125" y="45679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GEOTRACES cruise tracks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005050" y="2427900"/>
            <a:ext cx="4971950" cy="23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3892500" y="4681800"/>
            <a:ext cx="538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Particle </a:t>
            </a:r>
            <a:r>
              <a:rPr lang="en" sz="1800">
                <a:solidFill>
                  <a:srgbClr val="3975A8"/>
                </a:solidFill>
                <a:latin typeface="Calibri"/>
                <a:ea typeface="Calibri"/>
                <a:cs typeface="Calibri"/>
                <a:sym typeface="Calibri"/>
              </a:rPr>
              <a:t>sources, sinks</a:t>
            </a:r>
            <a:r>
              <a:rPr lang="en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1800">
                <a:solidFill>
                  <a:srgbClr val="0A651C"/>
                </a:solidFill>
                <a:latin typeface="Calibri"/>
                <a:ea typeface="Calibri"/>
                <a:cs typeface="Calibri"/>
                <a:sym typeface="Calibri"/>
              </a:rPr>
              <a:t>internal cycling</a:t>
            </a:r>
            <a:r>
              <a:rPr lang="en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in the ocean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125" y="52150"/>
            <a:ext cx="3454674" cy="234812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38550" y="370125"/>
            <a:ext cx="34548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Particulate organic matter (POM) vs. Non-POM phases</a:t>
            </a:r>
            <a:endParaRPr b="1" sz="22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75" y="2400278"/>
            <a:ext cx="3292800" cy="2607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075" y="2448525"/>
            <a:ext cx="2825375" cy="222802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5396175" y="1324425"/>
            <a:ext cx="185100" cy="177300"/>
          </a:xfrm>
          <a:prstGeom prst="triangle">
            <a:avLst>
              <a:gd fmla="val 50000" name="adj"/>
            </a:avLst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075" y="2448536"/>
            <a:ext cx="2825375" cy="222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4075" y="2448536"/>
            <a:ext cx="2825375" cy="222801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/>
          <p:nvPr/>
        </p:nvSpPr>
        <p:spPr>
          <a:xfrm>
            <a:off x="2889975" y="4260650"/>
            <a:ext cx="325800" cy="312000"/>
          </a:xfrm>
          <a:prstGeom prst="triangle">
            <a:avLst>
              <a:gd fmla="val 50000" name="adj"/>
            </a:avLst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5612125" y="1285850"/>
            <a:ext cx="185100" cy="1773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59725" y="2400270"/>
            <a:ext cx="3292800" cy="26078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/>
          <p:nvPr/>
        </p:nvSpPr>
        <p:spPr>
          <a:xfrm>
            <a:off x="8270700" y="4260650"/>
            <a:ext cx="325800" cy="3120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493525" y="4310675"/>
            <a:ext cx="547500" cy="177300"/>
          </a:xfrm>
          <a:prstGeom prst="ellipse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678600" y="3999450"/>
            <a:ext cx="209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Bottom sediment</a:t>
            </a:r>
            <a:endParaRPr sz="15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resuspension</a:t>
            </a:r>
            <a:endParaRPr sz="15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5825075" y="4152700"/>
            <a:ext cx="797400" cy="2583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6171300" y="3845150"/>
            <a:ext cx="2099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Hydrothermal vent</a:t>
            </a:r>
            <a:endParaRPr sz="15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/>
        </p:nvSpPr>
        <p:spPr>
          <a:xfrm>
            <a:off x="0" y="4804793"/>
            <a:ext cx="181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yaxiang@uw.edu</a:t>
            </a:r>
            <a:r>
              <a:rPr lang="en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-84825" y="192725"/>
            <a:ext cx="329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Research interests</a:t>
            </a:r>
            <a:endParaRPr b="1" sz="22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6613" y="715925"/>
            <a:ext cx="5130767" cy="17110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722025" y="2517775"/>
            <a:ext cx="65652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76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●"/>
            </a:pPr>
            <a:r>
              <a:rPr b="1" lang="en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Optics</a:t>
            </a:r>
            <a:r>
              <a:rPr lang="en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vs. </a:t>
            </a:r>
            <a:r>
              <a:rPr lang="en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particle composition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Calibri"/>
              <a:buChar char="○"/>
            </a:pPr>
            <a:r>
              <a:rPr i="0" lang="en" sz="16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POM vs. non-POM phases: different refractive indices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sz="1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●"/>
            </a:pPr>
            <a:r>
              <a:rPr b="1" lang="en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Trace metal scavenging </a:t>
            </a:r>
            <a:r>
              <a:rPr i="1" lang="en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vs. </a:t>
            </a:r>
            <a:r>
              <a:rPr lang="en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particle composition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Calibri"/>
              <a:buChar char="○"/>
            </a:pPr>
            <a:r>
              <a:rPr i="0" lang="en" sz="16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POM vs. non-POM phases: different scavenging intensity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●"/>
            </a:pPr>
            <a:r>
              <a:rPr b="1" lang="en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Strength of the biological carbon pump </a:t>
            </a:r>
            <a:r>
              <a:rPr i="1" lang="en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vs. </a:t>
            </a:r>
            <a:r>
              <a:rPr lang="en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particle composition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Calibri"/>
              <a:buChar char="○"/>
            </a:pPr>
            <a:r>
              <a:rPr i="0" lang="en" sz="16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The ballast effect and carbon flux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Calibri"/>
              <a:buChar char="○"/>
            </a:pPr>
            <a:r>
              <a:rPr i="0" lang="en" sz="16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Elemental stoichiometry of POM (C/N/P ratios)</a:t>
            </a:r>
            <a:endParaRPr sz="16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27700" y="1978175"/>
            <a:ext cx="1733000" cy="12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0850" y="3251825"/>
            <a:ext cx="465975" cy="465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5"/>
          <p:cNvCxnSpPr>
            <a:stCxn id="98" idx="1"/>
          </p:cNvCxnSpPr>
          <p:nvPr/>
        </p:nvCxnSpPr>
        <p:spPr>
          <a:xfrm rot="10800000">
            <a:off x="6816825" y="3607013"/>
            <a:ext cx="282000" cy="4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" name="Google Shape;99;p15"/>
          <p:cNvCxnSpPr/>
          <p:nvPr/>
        </p:nvCxnSpPr>
        <p:spPr>
          <a:xfrm rot="10800000">
            <a:off x="6739675" y="3709225"/>
            <a:ext cx="162000" cy="17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" name="Google Shape;98;p15"/>
          <p:cNvSpPr txBox="1"/>
          <p:nvPr/>
        </p:nvSpPr>
        <p:spPr>
          <a:xfrm>
            <a:off x="7098825" y="3449213"/>
            <a:ext cx="57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>
                <a:solidFill>
                  <a:srgbClr val="D65E00"/>
                </a:solidFill>
              </a:rPr>
              <a:t>231</a:t>
            </a:r>
            <a:r>
              <a:rPr lang="en">
                <a:solidFill>
                  <a:srgbClr val="D65E00"/>
                </a:solidFill>
              </a:rPr>
              <a:t>Pa</a:t>
            </a:r>
            <a:endParaRPr>
              <a:solidFill>
                <a:srgbClr val="D65E00"/>
              </a:solidFill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6620650" y="3804013"/>
            <a:ext cx="57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>
                <a:solidFill>
                  <a:srgbClr val="D65E00"/>
                </a:solidFill>
              </a:rPr>
              <a:t>230</a:t>
            </a:r>
            <a:r>
              <a:rPr lang="en">
                <a:solidFill>
                  <a:srgbClr val="D65E00"/>
                </a:solidFill>
              </a:rPr>
              <a:t>Th</a:t>
            </a:r>
            <a:endParaRPr>
              <a:solidFill>
                <a:srgbClr val="D65E00"/>
              </a:solidFill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46125" y="4046788"/>
            <a:ext cx="1172300" cy="55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8107625" y="4653625"/>
            <a:ext cx="450000" cy="400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1F3864"/>
          </a:solidFill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7584931" y="4653635"/>
            <a:ext cx="225000" cy="391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1F3864"/>
          </a:solidFill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8416054" y="4515162"/>
            <a:ext cx="94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ballast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