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wceatlas.org/" TargetMode="External"/><Relationship Id="rId3" Type="http://schemas.openxmlformats.org/officeDocument/2006/relationships/hyperlink" Target="https://www.nwceatlas.org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wceatlas.org/" TargetMode="External"/><Relationship Id="rId3" Type="http://schemas.openxmlformats.org/officeDocument/2006/relationships/hyperlink" Target="https://www.nwceatlas.org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7df5ea0f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7df5ea0f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show ACORN - What is ACORN?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show CETI - Who is CETI?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mention Eileen is attending and will be available for questions afterwards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841c30293_2_4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841c30293_2_4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Describe concept behind the atlas, describe timeline of ACORN’s involvement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From CETI’s website: “The Institute’s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Northwest Clean Energy Atlas</a:t>
            </a:r>
            <a:r>
              <a:rPr lang="en">
                <a:solidFill>
                  <a:schemeClr val="dk1"/>
                </a:solidFill>
              </a:rPr>
              <a:t> project uses Tableau’s data visualization software to create an interactive atlas exploring energy data relevant to deep decarbonization in the Northwest”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C3C60"/>
                </a:solidFill>
                <a:highlight>
                  <a:srgbClr val="FFFFFF"/>
                </a:highlight>
              </a:rPr>
              <a:t> Uses tableau to create an interactive atlas exploring energy data relevant to deep decarbonization in the Northwest.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9c20c80e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9c20c80e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Describe concept behind the atlas, describe timeline of ACORN’s involvement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From CETI’s website: “The Institute’s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Northwest Clean Energy Atlas</a:t>
            </a:r>
            <a:r>
              <a:rPr lang="en">
                <a:solidFill>
                  <a:schemeClr val="dk1"/>
                </a:solidFill>
              </a:rPr>
              <a:t> project uses Tableau’s data visualization software to create an interactive atlas exploring energy data relevant to deep decarbonization in the Northwest”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44746"/>
                </a:solidFill>
              </a:rPr>
              <a:t>Datasets were typically updated yearly. We helped test the atlas, update visuals when new data was available, and brainstorm new visualizations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were onboarded in February of 2022. Then we helped beta test the atlas and provided feedback on visualizations and explanations.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May to August we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updated Atlas visualizations with latest data and documented process for future updates, including Tableau tips and tricks.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Through the fall we researched new visualizations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Feb 2023: Helped with the new upcoming project Net-Zero Northwest. Reviewed preliminary results with CETI and provided feedback on data presentation and potential visualizations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a6ca9e2c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a6ca9e2c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will start on the front page of the altas at nwceatlas.org. There are vizualizations for Emissions, Energy, Utilities, and Equity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Looking at energy, all the visualizations work together to inform the user, for time we will jump to energy generation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[Talk through info on generation paragraphs]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These blue dots are hydroelectric power, largest being grand coulee and more dams are shown along the columbia river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we are interested in high emissions energy sources we can select them to see where they are generated. We can do the same thing with renewables like solar and wind.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are also visualizations for utilities, we will look at natural gas. This visualization shows what areas utilities serve, the number of customers, and the utility revenue.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7df5ea0f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7df5ea0f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 caps of click through / describe up to two visualizations each?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7df5ea0f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7df5ea0f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an acorn project - hit major goals of ACORN by providing opportunity outside of academia, built new skills, real-world application of…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Translating data into visualizations was an exercise in how to communicate complex data to help people…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CETI appreciated flexibility of working with grad students through ACORN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7df5ea0f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7df5ea0f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 zero northwest project - New report examining pathways to net-zero by 2050, integrating policy considerations like CETA in WA and IRA - new visualizations!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www.pcc.uw.edu/research/acorn-program/" TargetMode="External"/><Relationship Id="rId6" Type="http://schemas.openxmlformats.org/officeDocument/2006/relationships/hyperlink" Target="http://www.pcc.uw.edu/research/acorn-program/" TargetMode="External"/><Relationship Id="rId7" Type="http://schemas.openxmlformats.org/officeDocument/2006/relationships/hyperlink" Target="http://www.cleanenergytransition.org/" TargetMode="External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sGcvlRF9DReOUyzF8Z-GaHvKxjLZcuIe/view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eWKHBUZ-fPOV-USnY4-8vjaOjrbD800P/view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nwceatlas.or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2000"/>
          </a:blip>
          <a:srcRect b="20158" l="0" r="0" t="4512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277975"/>
            <a:ext cx="8520600" cy="157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the Clean Energy Transition in the Northwest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093600"/>
            <a:ext cx="85206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Leslie Nguyen and Cassidy Quigley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A PCC ACORN </a:t>
            </a:r>
            <a:r>
              <a:rPr lang="en" sz="5200">
                <a:solidFill>
                  <a:schemeClr val="dk1"/>
                </a:solidFill>
              </a:rPr>
              <a:t>partnership</a:t>
            </a:r>
            <a:r>
              <a:rPr lang="en" sz="5200">
                <a:solidFill>
                  <a:schemeClr val="dk1"/>
                </a:solidFill>
              </a:rPr>
              <a:t> with</a:t>
            </a:r>
            <a:r>
              <a:rPr lang="en" sz="5200">
                <a:solidFill>
                  <a:schemeClr val="dk1"/>
                </a:solidFill>
              </a:rPr>
              <a:t> the </a:t>
            </a:r>
            <a:r>
              <a:rPr lang="en" sz="5200">
                <a:solidFill>
                  <a:schemeClr val="dk1"/>
                </a:solidFill>
              </a:rPr>
              <a:t>Clean Energy Transition Institute (CETI)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29" y="395625"/>
            <a:ext cx="3265825" cy="10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825" y="1711225"/>
            <a:ext cx="3999900" cy="14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Modeled after the American Geophysical Union’s Thriving Earth Exchange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Connects UW graduate </a:t>
            </a:r>
            <a:r>
              <a:rPr lang="en">
                <a:solidFill>
                  <a:schemeClr val="dk1"/>
                </a:solidFill>
              </a:rPr>
              <a:t>students</a:t>
            </a:r>
            <a:r>
              <a:rPr lang="en">
                <a:solidFill>
                  <a:schemeClr val="dk1"/>
                </a:solidFill>
              </a:rPr>
              <a:t> and postdocs with community groups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832400" y="1711225"/>
            <a:ext cx="39999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CETI is a </a:t>
            </a:r>
            <a:r>
              <a:rPr lang="en">
                <a:solidFill>
                  <a:schemeClr val="dk1"/>
                </a:solidFill>
              </a:rPr>
              <a:t>nonprofit providing</a:t>
            </a:r>
            <a:r>
              <a:rPr lang="en">
                <a:solidFill>
                  <a:schemeClr val="dk1"/>
                </a:solidFill>
              </a:rPr>
              <a:t> independent, nonpartisan research and analysis in the </a:t>
            </a:r>
            <a:r>
              <a:rPr lang="en">
                <a:solidFill>
                  <a:schemeClr val="dk1"/>
                </a:solidFill>
              </a:rPr>
              <a:t>Northwest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WA, OR, ID, and MT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Mission: accelerate an equitable clean energy transition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Provide unbiased research and analytics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30608" l="6354" r="7542" t="32214"/>
          <a:stretch/>
        </p:blipFill>
        <p:spPr>
          <a:xfrm>
            <a:off x="5156663" y="652888"/>
            <a:ext cx="3109475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71225" y="4429450"/>
            <a:ext cx="394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5"/>
              </a:rPr>
              <a:t>www.</a:t>
            </a:r>
            <a:r>
              <a:rPr b="1" lang="en" u="sng">
                <a:solidFill>
                  <a:schemeClr val="hlink"/>
                </a:solidFill>
                <a:hlinkClick r:id="rId6"/>
              </a:rPr>
              <a:t>pcc.uw.edu/research/acorn-program/</a:t>
            </a:r>
            <a:r>
              <a:rPr b="1" lang="en"/>
              <a:t> </a:t>
            </a:r>
            <a:endParaRPr b="1"/>
          </a:p>
        </p:txBody>
      </p:sp>
      <p:sp>
        <p:nvSpPr>
          <p:cNvPr id="66" name="Google Shape;66;p14"/>
          <p:cNvSpPr txBox="1"/>
          <p:nvPr/>
        </p:nvSpPr>
        <p:spPr>
          <a:xfrm>
            <a:off x="4832400" y="4429450"/>
            <a:ext cx="399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7"/>
              </a:rPr>
              <a:t>www.cleanenergytransition.org/</a:t>
            </a:r>
            <a:r>
              <a:rPr b="1" lang="en"/>
              <a:t> </a:t>
            </a:r>
            <a:endParaRPr b="1"/>
          </a:p>
        </p:txBody>
      </p:sp>
      <p:grpSp>
        <p:nvGrpSpPr>
          <p:cNvPr id="67" name="Google Shape;67;p14"/>
          <p:cNvGrpSpPr/>
          <p:nvPr/>
        </p:nvGrpSpPr>
        <p:grpSpPr>
          <a:xfrm>
            <a:off x="165749" y="1708200"/>
            <a:ext cx="4292050" cy="3862725"/>
            <a:chOff x="359224" y="138650"/>
            <a:chExt cx="4292050" cy="3862725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2519180">
              <a:off x="1061679" y="626442"/>
              <a:ext cx="2887141" cy="2887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/>
            <p:nvPr/>
          </p:nvSpPr>
          <p:spPr>
            <a:xfrm>
              <a:off x="784925" y="1655600"/>
              <a:ext cx="1541100" cy="116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9800" lIns="89800" spcFirstLastPara="1" rIns="89800" wrap="square" tIns="898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</a:rPr>
                <a:t>Address community</a:t>
              </a:r>
              <a:endParaRPr b="1" sz="1200">
                <a:solidFill>
                  <a:srgbClr val="434343"/>
                </a:solidFill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</a:rPr>
                <a:t>climate- &amp; energy- related priorities </a:t>
              </a:r>
              <a:endParaRPr b="1" sz="1200">
                <a:solidFill>
                  <a:srgbClr val="434343"/>
                </a:solidFill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3D85C6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2574000" y="1526113"/>
              <a:ext cx="1737600" cy="10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9800" lIns="89800" spcFirstLastPara="1" rIns="89800" wrap="square" tIns="89800">
              <a:noAutofit/>
            </a:bodyPr>
            <a:lstStyle/>
            <a:p>
              <a:pPr indent="0" lvl="0" marL="1143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</a:rPr>
                <a:t>Expand student </a:t>
              </a:r>
              <a:endParaRPr b="1" sz="1200">
                <a:solidFill>
                  <a:srgbClr val="434343"/>
                </a:solidFill>
              </a:endParaRPr>
            </a:p>
            <a:p>
              <a:pPr indent="0" lvl="0" marL="1143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</a:rPr>
                <a:t>networks, training, </a:t>
              </a:r>
              <a:endParaRPr b="1" sz="1200">
                <a:solidFill>
                  <a:srgbClr val="434343"/>
                </a:solidFill>
              </a:endParaRPr>
            </a:p>
            <a:p>
              <a:pPr indent="34290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</a:rPr>
                <a:t>opportunities, </a:t>
              </a:r>
              <a:endParaRPr b="1" sz="1200">
                <a:solidFill>
                  <a:srgbClr val="434343"/>
                </a:solidFill>
              </a:endParaRPr>
            </a:p>
            <a:p>
              <a:pPr indent="34290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</a:rPr>
                <a:t>&amp; experiences</a:t>
              </a:r>
              <a:endParaRPr b="1" sz="1200">
                <a:solidFill>
                  <a:srgbClr val="434343"/>
                </a:solidFill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D85C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4294967295" type="title"/>
          </p:nvPr>
        </p:nvSpPr>
        <p:spPr>
          <a:xfrm>
            <a:off x="311700" y="368825"/>
            <a:ext cx="35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Northwest Clean Energy Atlas </a:t>
            </a:r>
            <a:endParaRPr b="1"/>
          </a:p>
        </p:txBody>
      </p:sp>
      <p:sp>
        <p:nvSpPr>
          <p:cNvPr id="76" name="Google Shape;76;p15"/>
          <p:cNvSpPr txBox="1"/>
          <p:nvPr/>
        </p:nvSpPr>
        <p:spPr>
          <a:xfrm>
            <a:off x="3493775" y="258550"/>
            <a:ext cx="4481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 </a:t>
            </a:r>
            <a:r>
              <a:rPr b="1" lang="en" sz="1800"/>
              <a:t>interactive dashboard</a:t>
            </a:r>
            <a:r>
              <a:rPr lang="en" sz="1800"/>
              <a:t> for data and analysis, examining </a:t>
            </a:r>
            <a:r>
              <a:rPr b="1" lang="en" sz="1800"/>
              <a:t>energy, emissions, utilities, and other data </a:t>
            </a:r>
            <a:r>
              <a:rPr b="1" lang="en" sz="1800"/>
              <a:t>relevant</a:t>
            </a:r>
            <a:r>
              <a:rPr b="1" lang="en" sz="1800"/>
              <a:t> to decarbonization</a:t>
            </a:r>
            <a:r>
              <a:rPr lang="en" sz="1800"/>
              <a:t> in the Northwest.</a:t>
            </a:r>
            <a:endParaRPr sz="1800"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626" l="0" r="0" t="0"/>
          <a:stretch/>
        </p:blipFill>
        <p:spPr>
          <a:xfrm>
            <a:off x="1824200" y="1627750"/>
            <a:ext cx="4906451" cy="3363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6"/>
          <p:cNvGrpSpPr/>
          <p:nvPr/>
        </p:nvGrpSpPr>
        <p:grpSpPr>
          <a:xfrm>
            <a:off x="196575" y="2229599"/>
            <a:ext cx="1538622" cy="1629302"/>
            <a:chOff x="3336479" y="2230282"/>
            <a:chExt cx="1444037" cy="1357752"/>
          </a:xfrm>
        </p:grpSpPr>
        <p:sp>
          <p:nvSpPr>
            <p:cNvPr id="83" name="Google Shape;83;p16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3368788" y="3292534"/>
              <a:ext cx="11097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February 2022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3336479" y="2230282"/>
              <a:ext cx="1294800" cy="9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ACORN Onboarding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6" name="Google Shape;86;p16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87" name="Google Shape;87;p1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8" name="Google Shape;88;p1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9" name="Google Shape;89;p16"/>
          <p:cNvGrpSpPr/>
          <p:nvPr/>
        </p:nvGrpSpPr>
        <p:grpSpPr>
          <a:xfrm>
            <a:off x="1501150" y="2796375"/>
            <a:ext cx="1613783" cy="1714555"/>
            <a:chOff x="1971233" y="2702595"/>
            <a:chExt cx="1514578" cy="1428796"/>
          </a:xfrm>
        </p:grpSpPr>
        <p:sp>
          <p:nvSpPr>
            <p:cNvPr id="90" name="Google Shape;90;p16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551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 txBox="1"/>
            <p:nvPr/>
          </p:nvSpPr>
          <p:spPr>
            <a:xfrm>
              <a:off x="1971234" y="2702595"/>
              <a:ext cx="955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April 2022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1971233" y="3584491"/>
              <a:ext cx="12948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Atlas Beta Testing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3" name="Google Shape;93;p16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94" name="Google Shape;94;p16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5" name="Google Shape;95;p16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6" name="Google Shape;96;p16"/>
          <p:cNvGrpSpPr/>
          <p:nvPr/>
        </p:nvGrpSpPr>
        <p:grpSpPr>
          <a:xfrm>
            <a:off x="2837825" y="2229600"/>
            <a:ext cx="1656617" cy="1629293"/>
            <a:chOff x="3225738" y="2230283"/>
            <a:chExt cx="1554779" cy="1357744"/>
          </a:xfrm>
        </p:grpSpPr>
        <p:sp>
          <p:nvSpPr>
            <p:cNvPr id="97" name="Google Shape;97;p16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3225738" y="3290427"/>
              <a:ext cx="8649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May 2022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6"/>
            <p:cNvSpPr txBox="1"/>
            <p:nvPr/>
          </p:nvSpPr>
          <p:spPr>
            <a:xfrm>
              <a:off x="3236576" y="2230283"/>
              <a:ext cx="9288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Atlas Launched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0" name="Google Shape;100;p16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01" name="Google Shape;101;p1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2" name="Google Shape;102;p1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03" name="Google Shape;103;p16"/>
          <p:cNvGrpSpPr/>
          <p:nvPr/>
        </p:nvGrpSpPr>
        <p:grpSpPr>
          <a:xfrm>
            <a:off x="4179250" y="2796375"/>
            <a:ext cx="1694700" cy="2093205"/>
            <a:chOff x="4484701" y="2702595"/>
            <a:chExt cx="1590521" cy="1744338"/>
          </a:xfrm>
        </p:grpSpPr>
        <p:sp>
          <p:nvSpPr>
            <p:cNvPr id="104" name="Google Shape;104;p16"/>
            <p:cNvSpPr/>
            <p:nvPr/>
          </p:nvSpPr>
          <p:spPr>
            <a:xfrm>
              <a:off x="4780421" y="3079475"/>
              <a:ext cx="1294800" cy="133500"/>
            </a:xfrm>
            <a:prstGeom prst="rect">
              <a:avLst/>
            </a:prstGeom>
            <a:solidFill>
              <a:srgbClr val="551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5" name="Google Shape;105;p16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106" name="Google Shape;106;p1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7" name="Google Shape;107;p1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" name="Google Shape;108;p16"/>
            <p:cNvSpPr txBox="1"/>
            <p:nvPr/>
          </p:nvSpPr>
          <p:spPr>
            <a:xfrm>
              <a:off x="4484701" y="2702595"/>
              <a:ext cx="10473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August 2022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4490543" y="3588033"/>
              <a:ext cx="12546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Updated Visualizations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6"/>
          <p:cNvGrpSpPr/>
          <p:nvPr/>
        </p:nvGrpSpPr>
        <p:grpSpPr>
          <a:xfrm>
            <a:off x="5491925" y="1968813"/>
            <a:ext cx="1992059" cy="1885842"/>
            <a:chOff x="5716681" y="2012960"/>
            <a:chExt cx="1869600" cy="1571535"/>
          </a:xfrm>
        </p:grpSpPr>
        <p:sp>
          <p:nvSpPr>
            <p:cNvPr id="111" name="Google Shape;111;p16"/>
            <p:cNvSpPr/>
            <p:nvPr/>
          </p:nvSpPr>
          <p:spPr>
            <a:xfrm>
              <a:off x="6075125" y="3079475"/>
              <a:ext cx="1294800" cy="133500"/>
            </a:xfrm>
            <a:prstGeom prst="rect">
              <a:avLst/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" name="Google Shape;112;p16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13" name="Google Shape;113;p1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4" name="Google Shape;114;p1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" name="Google Shape;115;p16"/>
            <p:cNvSpPr txBox="1"/>
            <p:nvPr/>
          </p:nvSpPr>
          <p:spPr>
            <a:xfrm>
              <a:off x="5719449" y="3286595"/>
              <a:ext cx="14397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September 2022 - January 2023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5716681" y="2012960"/>
              <a:ext cx="1869600" cy="71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Research &amp; Development of New Visualizations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6979500" y="2796374"/>
            <a:ext cx="2166830" cy="2092846"/>
            <a:chOff x="7112809" y="2702595"/>
            <a:chExt cx="2033628" cy="1744038"/>
          </a:xfrm>
        </p:grpSpPr>
        <p:sp>
          <p:nvSpPr>
            <p:cNvPr id="118" name="Google Shape;118;p16"/>
            <p:cNvSpPr/>
            <p:nvPr/>
          </p:nvSpPr>
          <p:spPr>
            <a:xfrm>
              <a:off x="7369837" y="3079475"/>
              <a:ext cx="1776600" cy="133500"/>
            </a:xfrm>
            <a:prstGeom prst="rect">
              <a:avLst/>
            </a:prstGeom>
            <a:solidFill>
              <a:srgbClr val="551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" name="Google Shape;119;p16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120" name="Google Shape;120;p1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1" name="Google Shape;121;p1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2" name="Google Shape;122;p16"/>
            <p:cNvSpPr txBox="1"/>
            <p:nvPr/>
          </p:nvSpPr>
          <p:spPr>
            <a:xfrm>
              <a:off x="7112809" y="2702595"/>
              <a:ext cx="12594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February 2023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7112809" y="3588033"/>
              <a:ext cx="1466100" cy="8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Net-Zero Northwest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4" name="Google Shape;124;p16"/>
          <p:cNvSpPr txBox="1"/>
          <p:nvPr>
            <p:ph idx="4294967295" type="title"/>
          </p:nvPr>
        </p:nvSpPr>
        <p:spPr>
          <a:xfrm>
            <a:off x="311700" y="368825"/>
            <a:ext cx="35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Northwest Clean Energy Atlas </a:t>
            </a:r>
            <a:endParaRPr b="1"/>
          </a:p>
        </p:txBody>
      </p:sp>
      <p:sp>
        <p:nvSpPr>
          <p:cNvPr id="125" name="Google Shape;125;p16"/>
          <p:cNvSpPr txBox="1"/>
          <p:nvPr/>
        </p:nvSpPr>
        <p:spPr>
          <a:xfrm>
            <a:off x="3493775" y="258550"/>
            <a:ext cx="4481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 </a:t>
            </a:r>
            <a:r>
              <a:rPr b="1" lang="en" sz="1800"/>
              <a:t>interactive dashboard</a:t>
            </a:r>
            <a:r>
              <a:rPr lang="en" sz="1800"/>
              <a:t> for data and analysis, examining </a:t>
            </a:r>
            <a:r>
              <a:rPr b="1" lang="en" sz="1800"/>
              <a:t>energy, emissions, utilities, and other data relevant to decarbonization</a:t>
            </a:r>
            <a:r>
              <a:rPr lang="en" sz="1800"/>
              <a:t> in the Northwest.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 title="Screen Recording 2023-04-03 at 10.02.56 AM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 title="Emissions Screen Record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</a:t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 an ACORN project: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Applied</a:t>
            </a:r>
            <a:r>
              <a:rPr lang="en">
                <a:solidFill>
                  <a:schemeClr val="dk1"/>
                </a:solidFill>
              </a:rPr>
              <a:t> existing skills in a new context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Learned new skills and explored new </a:t>
            </a:r>
            <a:r>
              <a:rPr lang="en">
                <a:solidFill>
                  <a:schemeClr val="dk1"/>
                </a:solidFill>
              </a:rPr>
              <a:t>research</a:t>
            </a:r>
            <a:r>
              <a:rPr lang="en">
                <a:solidFill>
                  <a:schemeClr val="dk1"/>
                </a:solidFill>
              </a:rPr>
              <a:t> areas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Real-world example of climate-related research product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</a:t>
            </a:r>
            <a:r>
              <a:rPr lang="en">
                <a:solidFill>
                  <a:schemeClr val="dk1"/>
                </a:solidFill>
              </a:rPr>
              <a:t>ommunicating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complex </a:t>
            </a:r>
            <a:r>
              <a:rPr lang="en">
                <a:solidFill>
                  <a:schemeClr val="dk1"/>
                </a:solidFill>
              </a:rPr>
              <a:t>data to help </a:t>
            </a:r>
            <a:r>
              <a:rPr lang="en">
                <a:solidFill>
                  <a:schemeClr val="dk1"/>
                </a:solidFill>
              </a:rPr>
              <a:t>people</a:t>
            </a:r>
            <a:r>
              <a:rPr lang="en">
                <a:solidFill>
                  <a:schemeClr val="dk1"/>
                </a:solidFill>
              </a:rPr>
              <a:t> understand decarbonization pathways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Enjoyed working with an organization whose mission aligns with our interests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311700" y="250800"/>
            <a:ext cx="292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314775" y="1299425"/>
            <a:ext cx="292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Thank you to CETI and the PCC ACORN program for providing this opportunity.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 big thank you to our other collaborators on this project: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Jade Sauvé (UW)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Jacob Cohen (UW)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Ruby Moore-Bloom (CETI)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Eileen V. Quigley (CETI)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346200" y="3715275"/>
            <a:ext cx="25962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www.nwceatlas.or</a:t>
            </a:r>
            <a:r>
              <a:rPr b="1" lang="en">
                <a:solidFill>
                  <a:schemeClr val="dk1"/>
                </a:solidFill>
              </a:rPr>
              <a:t>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Potential for new ACORN volunteers to continue updating and creating new visualizations.</a:t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 b="14427" l="0" r="0" t="0"/>
          <a:stretch/>
        </p:blipFill>
        <p:spPr>
          <a:xfrm>
            <a:off x="3346200" y="806050"/>
            <a:ext cx="2596040" cy="28058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9350" y="806050"/>
            <a:ext cx="2820601" cy="28058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20"/>
          <p:cNvSpPr txBox="1"/>
          <p:nvPr/>
        </p:nvSpPr>
        <p:spPr>
          <a:xfrm>
            <a:off x="6079450" y="3598500"/>
            <a:ext cx="2900400" cy="14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[launching soon] www.netzeronw.org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Potential for new ACORN volunteers to develop visualizations of Net-Zero Northwest </a:t>
            </a:r>
            <a:r>
              <a:rPr lang="en" sz="1300">
                <a:solidFill>
                  <a:schemeClr val="dk1"/>
                </a:solidFill>
              </a:rPr>
              <a:t>modeling </a:t>
            </a:r>
            <a:r>
              <a:rPr lang="en" sz="1300">
                <a:solidFill>
                  <a:schemeClr val="dk1"/>
                </a:solidFill>
              </a:rPr>
              <a:t>results.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