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Gill Sans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CBLapHNRsDeZGClh273K+nVqx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GillSans-bold.fntdata"/><Relationship Id="rId16" Type="http://schemas.openxmlformats.org/officeDocument/2006/relationships/font" Target="fonts/Gill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Okay, RE facilities disrupt landscape, so what does it tell us about restrictions?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Restrictions as policy responses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 policy responds to more visually salient issues. Problem visibility matters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context of this research, wind and solar f may have different levels of problem visibility, facing different levesl of policy responsiveness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Conclusion: </a:t>
            </a:r>
            <a:endParaRPr/>
          </a:p>
        </p:txBody>
      </p:sp>
      <p:sp>
        <p:nvSpPr>
          <p:cNvPr id="161" name="Google Shape;16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explain how fast a policy responds to problems,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their visibility matters,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because of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wind energy facilities face earlier policy restrictions by rural counties.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Reflects the desire to protect the integrity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why many rural residents in South Korea are now protesting in national assembly and local governments,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proposing for more-landscape friendly RE projects, such as this one</a:t>
            </a:r>
            <a:endParaRPr/>
          </a:p>
        </p:txBody>
      </p:sp>
      <p:sp>
        <p:nvSpPr>
          <p:cNvPr id="170" name="Google Shape;17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2015, Paris Agreement on Climate Change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net-zero emission goal by 2050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goal is imperative</a:t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commitments, however, still fall short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figure is from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red 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blue 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is a huge gap between what we will produce and what we must produce, therefore the report is called emissions gaps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gap represents that NZE movement may be giving us a false hope for climate progress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are we seeing this gap</a:t>
            </a:r>
            <a:endParaRPr/>
          </a:p>
        </p:txBody>
      </p:sp>
      <p:sp>
        <p:nvSpPr>
          <p:cNvPr id="102" name="Google Shape;10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increasing number of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Ideally, countries should achieve NZEG by 2050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countries have different target years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Second 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 if countries wish to expand 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are facing local-level policy barriers like 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27 countries at least 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Heaviest polluters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Korea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around 50 counties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1290</a:t>
            </a:r>
            <a:endParaRPr/>
          </a:p>
        </p:txBody>
      </p:sp>
      <p:sp>
        <p:nvSpPr>
          <p:cNvPr id="116" name="Google Shape;11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Here's the map of US counties with restrictions on wind</a:t>
            </a:r>
            <a:endParaRPr/>
          </a:p>
        </p:txBody>
      </p:sp>
      <p:sp>
        <p:nvSpPr>
          <p:cNvPr id="126" name="Google Shape;12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Here's another map of counties with restrictions on solar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Let's look at the case of Nevada</a:t>
            </a:r>
            <a:endParaRPr/>
          </a:p>
        </p:txBody>
      </p:sp>
      <p:sp>
        <p:nvSpPr>
          <p:cNvPr id="135" name="Google Shape;13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takeaway is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help overcome the emissions gap globally,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countries should expand RE nationally,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do so,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need to understand why restrictions, subnationally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why I believe my research is about the interaction between global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explains the onset of these restrictions</a:t>
            </a:r>
            <a:endParaRPr/>
          </a:p>
        </p:txBody>
      </p:sp>
      <p:sp>
        <p:nvSpPr>
          <p:cNvPr id="144" name="Google Shape;14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Studies note that the most salient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Rural landscape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wind f and solar f are manufactured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Industrial transformation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During the planning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replace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magnify</a:t>
            </a:r>
            <a:endParaRPr/>
          </a:p>
        </p:txBody>
      </p:sp>
      <p:sp>
        <p:nvSpPr>
          <p:cNvPr id="153" name="Google Shape;15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9" name="Google Shape;89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U.S. Wind and Solar Installations Are Smashing Records, but the Trend May  Not Last - Scientific American" id="90" name="Google Shape;90;p1"/>
          <p:cNvPicPr preferRelativeResize="0"/>
          <p:nvPr/>
        </p:nvPicPr>
        <p:blipFill rotWithShape="1">
          <a:blip r:embed="rId3">
            <a:alphaModFix/>
          </a:blip>
          <a:srcRect b="0" l="4748" r="4632" t="0"/>
          <a:stretch/>
        </p:blipFill>
        <p:spPr>
          <a:xfrm>
            <a:off x="-89065" y="-228505"/>
            <a:ext cx="9322130" cy="710219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08758" y="4884003"/>
            <a:ext cx="852648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Are Wind Turbines the New Smokestacks?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Restrictive Renewable Energy Land-Use Ordinances Across U.S. Counties, 2010-2022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Inhwan Ko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University of  Washington, Seattle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/>
        </p:nvSpPr>
        <p:spPr>
          <a:xfrm>
            <a:off x="760019" y="287948"/>
            <a:ext cx="76239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Wind vs Solar Energy Facilities in Problem Visibility</a:t>
            </a:r>
            <a:endParaRPr sz="16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019" y="1250731"/>
            <a:ext cx="4040060" cy="394348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5649" y="1960963"/>
            <a:ext cx="3759593" cy="225858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1"/>
          <p:cNvSpPr txBox="1"/>
          <p:nvPr/>
        </p:nvSpPr>
        <p:spPr>
          <a:xfrm>
            <a:off x="760019" y="5572723"/>
            <a:ext cx="7772400" cy="458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The level of problem visibility is higher for wind than solar energy facilities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/>
        </p:nvSpPr>
        <p:spPr>
          <a:xfrm>
            <a:off x="760018" y="699023"/>
            <a:ext cx="762396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Rurality matters for wind restrictions but not solar</a:t>
            </a:r>
            <a:endParaRPr/>
          </a:p>
        </p:txBody>
      </p:sp>
      <p:sp>
        <p:nvSpPr>
          <p:cNvPr id="173" name="Google Shape;173;p12"/>
          <p:cNvSpPr txBox="1"/>
          <p:nvPr/>
        </p:nvSpPr>
        <p:spPr>
          <a:xfrm>
            <a:off x="415158" y="1685661"/>
            <a:ext cx="855023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Problem visibility </a:t>
            </a:r>
            <a:r>
              <a:rPr lang="en-US" sz="20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influences public policy: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Wind energy facilities being new “smokestacks”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Rural RE opposition ≠ climate policy opposition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Reflects the desire to protect the integrity and quality of their landscape and rural life</a:t>
            </a:r>
            <a:endParaRPr/>
          </a:p>
        </p:txBody>
      </p:sp>
      <p:sp>
        <p:nvSpPr>
          <p:cNvPr id="174" name="Google Shape;174;p12"/>
          <p:cNvSpPr txBox="1"/>
          <p:nvPr/>
        </p:nvSpPr>
        <p:spPr>
          <a:xfrm>
            <a:off x="499290" y="3652940"/>
            <a:ext cx="764890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“I’m not against renewable energy, I’m just against losing this beauty.”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- “Save Our Mesa” member, speaking of Battle Born Solar Project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nald Trump Paris Agreement Withdraw Would Challenge World | Time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3152" y="1380226"/>
            <a:ext cx="6797695" cy="46238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720774" y="584858"/>
            <a:ext cx="77024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Net-zero emission is crucial for 1.5ºC (2ºC) pathways</a:t>
            </a:r>
            <a:endParaRPr sz="14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720771" y="577195"/>
            <a:ext cx="77024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still fall short of what is needed for 1.5ºC (even 2ºC) pathways</a:t>
            </a:r>
            <a:endParaRPr sz="14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00" y="1151455"/>
            <a:ext cx="7816437" cy="55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fographic: The Road to Net Zero | Statista" id="111" name="Google Shape;111;p3"/>
          <p:cNvPicPr preferRelativeResize="0"/>
          <p:nvPr/>
        </p:nvPicPr>
        <p:blipFill rotWithShape="1">
          <a:blip r:embed="rId3">
            <a:alphaModFix/>
          </a:blip>
          <a:srcRect b="15164" l="0" r="0" t="3738"/>
          <a:stretch/>
        </p:blipFill>
        <p:spPr>
          <a:xfrm>
            <a:off x="1064611" y="958216"/>
            <a:ext cx="7014765" cy="56887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3"/>
          <p:cNvSpPr txBox="1"/>
          <p:nvPr/>
        </p:nvSpPr>
        <p:spPr>
          <a:xfrm>
            <a:off x="720771" y="332655"/>
            <a:ext cx="770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Because of varying target years and </a:t>
            </a:r>
            <a:r>
              <a:rPr lang="en-US" sz="20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stringency</a:t>
            </a:r>
            <a:endParaRPr sz="14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248374" y="677839"/>
            <a:ext cx="85264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Local-level restrictions on RE facilities around the World</a:t>
            </a:r>
            <a:endParaRPr sz="14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49" y="1511227"/>
            <a:ext cx="7772400" cy="3326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457249" y="5737046"/>
            <a:ext cx="83176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27 countries with local-level RE restrictions (including India which has a guideline)</a:t>
            </a:r>
            <a:endParaRPr/>
          </a:p>
        </p:txBody>
      </p:sp>
      <p:cxnSp>
        <p:nvCxnSpPr>
          <p:cNvPr id="121" name="Google Shape;121;p6"/>
          <p:cNvCxnSpPr>
            <a:endCxn id="122" idx="1"/>
          </p:cNvCxnSpPr>
          <p:nvPr/>
        </p:nvCxnSpPr>
        <p:spPr>
          <a:xfrm>
            <a:off x="6876495" y="2564798"/>
            <a:ext cx="357300" cy="237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" name="Google Shape;122;p6"/>
          <p:cNvSpPr/>
          <p:nvPr/>
        </p:nvSpPr>
        <p:spPr>
          <a:xfrm>
            <a:off x="7233795" y="1964921"/>
            <a:ext cx="1761795" cy="1675553"/>
          </a:xfrm>
          <a:prstGeom prst="rect">
            <a:avLst/>
          </a:prstGeom>
          <a:solidFill>
            <a:srgbClr val="595959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South Korea: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County-level wind restrictions: 50 / 226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County-level solar restrictions: 129 / 226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&#10;&#10;Description automatically generated" id="128" name="Google Shape;1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530" y="1037757"/>
            <a:ext cx="7878940" cy="42410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 txBox="1"/>
          <p:nvPr/>
        </p:nvSpPr>
        <p:spPr>
          <a:xfrm>
            <a:off x="308758" y="319857"/>
            <a:ext cx="85264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U.S. county-level restrictions on wind energy facilities, 2022</a:t>
            </a:r>
            <a:endParaRPr sz="14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974225" y="4572262"/>
            <a:ext cx="15117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560 counties</a:t>
            </a:r>
            <a:endParaRPr sz="11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3416005" y="3509420"/>
            <a:ext cx="1723679" cy="1401396"/>
          </a:xfrm>
          <a:prstGeom prst="ellipse">
            <a:avLst/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&#10;&#10;Description automatically generated"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529" y="1038898"/>
            <a:ext cx="7878941" cy="423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/>
          <p:nvPr/>
        </p:nvSpPr>
        <p:spPr>
          <a:xfrm>
            <a:off x="308758" y="319857"/>
            <a:ext cx="85264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U.S. county-level restrictions on solar energy facilities, 2022</a:t>
            </a:r>
            <a:endParaRPr sz="14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632529" y="5655839"/>
            <a:ext cx="78789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Restrictions limit the available land for RE projects or delay their timelines</a:t>
            </a:r>
            <a:endParaRPr/>
          </a:p>
        </p:txBody>
      </p:sp>
      <p:sp>
        <p:nvSpPr>
          <p:cNvPr id="140" name="Google Shape;140;p8"/>
          <p:cNvSpPr txBox="1"/>
          <p:nvPr/>
        </p:nvSpPr>
        <p:spPr>
          <a:xfrm>
            <a:off x="974225" y="4572262"/>
            <a:ext cx="15117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315 counties</a:t>
            </a:r>
            <a:endParaRPr sz="11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>
            <p:ph type="title"/>
          </p:nvPr>
        </p:nvSpPr>
        <p:spPr>
          <a:xfrm>
            <a:off x="628650" y="1772671"/>
            <a:ext cx="7886700" cy="739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b="1" lang="en-US" sz="2400">
                <a:latin typeface="Gill Sans"/>
                <a:ea typeface="Gill Sans"/>
                <a:cs typeface="Gill Sans"/>
                <a:sym typeface="Gill Sans"/>
              </a:rPr>
              <a:t>Takeaway: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804333" y="2321871"/>
            <a:ext cx="7470422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Countries must expand RE facilities to better contribute to 1.5C pathways.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804333" y="3199389"/>
            <a:ext cx="72107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But they also observe an increasing number of local governments adopting restrictions on RE facilities.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804333" y="4360888"/>
            <a:ext cx="45889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Why the restrictions?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mountain, nature, sky, outdoor&#10;&#10;Description automatically generated" id="155" name="Google Shape;15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0362" y="4099470"/>
            <a:ext cx="4443276" cy="235431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 txBox="1"/>
          <p:nvPr/>
        </p:nvSpPr>
        <p:spPr>
          <a:xfrm>
            <a:off x="621747" y="404211"/>
            <a:ext cx="76239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RE Facilities’ Impact on Rural Landscape</a:t>
            </a:r>
            <a:endParaRPr sz="16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view of wind turbines from Highway 58 near Mojave, California." id="157" name="Google Shape;15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0362" y="1284776"/>
            <a:ext cx="4443276" cy="257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2023-03-13T21:47:09Z</dcterms:created>
  <dc:creator>Inhwan Ko</dc:creator>
</cp:coreProperties>
</file>