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hGvZRJJJ+2EbFsiT1bAuNAFKFW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5183188" y="987425"/>
            <a:ext cx="6172200" cy="4873625"/>
          </a:xfrm>
          <a:prstGeom prst="rect">
            <a:avLst/>
          </a:prstGeom>
          <a:noFill/>
          <a:ln>
            <a:noFill/>
          </a:ln>
        </p:spPr>
      </p:sp>
      <p:sp>
        <p:nvSpPr>
          <p:cNvPr id="64" name="Google Shape;64;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jp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10" Type="http://schemas.openxmlformats.org/officeDocument/2006/relationships/image" Target="../media/image10.png"/><Relationship Id="rId9"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A picture containing snow, outdoor, tree, forest&#10;&#10;Description automatically generated" id="86" name="Google Shape;86;p1"/>
          <p:cNvPicPr preferRelativeResize="0"/>
          <p:nvPr/>
        </p:nvPicPr>
        <p:blipFill rotWithShape="1">
          <a:blip r:embed="rId3">
            <a:alphaModFix/>
          </a:blip>
          <a:srcRect b="5063" l="0" r="0" t="20225"/>
          <a:stretch/>
        </p:blipFill>
        <p:spPr>
          <a:xfrm>
            <a:off x="0" y="-1"/>
            <a:ext cx="12192000" cy="6858001"/>
          </a:xfrm>
          <a:prstGeom prst="rect">
            <a:avLst/>
          </a:prstGeom>
          <a:noFill/>
          <a:ln>
            <a:noFill/>
          </a:ln>
        </p:spPr>
      </p:pic>
      <p:sp>
        <p:nvSpPr>
          <p:cNvPr id="87" name="Google Shape;87;p1"/>
          <p:cNvSpPr/>
          <p:nvPr/>
        </p:nvSpPr>
        <p:spPr>
          <a:xfrm>
            <a:off x="0" y="-1"/>
            <a:ext cx="12192000" cy="6858001"/>
          </a:xfrm>
          <a:prstGeom prst="rect">
            <a:avLst/>
          </a:prstGeom>
          <a:solidFill>
            <a:srgbClr val="0C0C0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txBox="1"/>
          <p:nvPr/>
        </p:nvSpPr>
        <p:spPr>
          <a:xfrm>
            <a:off x="139699" y="1856751"/>
            <a:ext cx="11912601"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800" u="none" cap="none" strike="noStrike">
                <a:solidFill>
                  <a:srgbClr val="FFD27F"/>
                </a:solidFill>
                <a:latin typeface="Calibri"/>
                <a:ea typeface="Calibri"/>
                <a:cs typeface="Calibri"/>
                <a:sym typeface="Calibri"/>
              </a:rPr>
              <a:t>Environmental Factors Controlling Thaw at the Southern Fringe of the Permafrost Zone</a:t>
            </a:r>
            <a:endParaRPr b="0" i="0" sz="4800" u="none" cap="none" strike="noStrike">
              <a:solidFill>
                <a:srgbClr val="FFD27F"/>
              </a:solidFill>
              <a:latin typeface="Calibri"/>
              <a:ea typeface="Calibri"/>
              <a:cs typeface="Calibri"/>
              <a:sym typeface="Calibri"/>
            </a:endParaRPr>
          </a:p>
        </p:txBody>
      </p:sp>
      <p:sp>
        <p:nvSpPr>
          <p:cNvPr id="89" name="Google Shape;89;p1"/>
          <p:cNvSpPr txBox="1"/>
          <p:nvPr/>
        </p:nvSpPr>
        <p:spPr>
          <a:xfrm>
            <a:off x="0" y="4912519"/>
            <a:ext cx="1219200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FFD27F"/>
                </a:solidFill>
                <a:latin typeface="Calibri"/>
                <a:ea typeface="Calibri"/>
                <a:cs typeface="Calibri"/>
                <a:sym typeface="Calibri"/>
              </a:rPr>
              <a:t>Joel Eklof</a:t>
            </a:r>
            <a:endParaRPr/>
          </a:p>
          <a:p>
            <a:pPr indent="0" lvl="0" marL="0" marR="0" rtl="0" algn="ctr">
              <a:spcBef>
                <a:spcPts val="0"/>
              </a:spcBef>
              <a:spcAft>
                <a:spcPts val="0"/>
              </a:spcAft>
              <a:buNone/>
            </a:pPr>
            <a:r>
              <a:rPr b="0" i="0" lang="en-US" sz="2400" u="none" cap="none" strike="noStrike">
                <a:solidFill>
                  <a:srgbClr val="FFD27F"/>
                </a:solidFill>
                <a:latin typeface="Calibri"/>
                <a:ea typeface="Calibri"/>
                <a:cs typeface="Calibri"/>
                <a:sym typeface="Calibri"/>
              </a:rPr>
              <a:t>April 5, 2023</a:t>
            </a:r>
            <a:endParaRPr/>
          </a:p>
          <a:p>
            <a:pPr indent="0" lvl="0" marL="0" marR="0" rtl="0" algn="ctr">
              <a:spcBef>
                <a:spcPts val="0"/>
              </a:spcBef>
              <a:spcAft>
                <a:spcPts val="0"/>
              </a:spcAft>
              <a:buNone/>
            </a:pPr>
            <a:r>
              <a:rPr b="0" i="0" lang="en-US" sz="2400" u="none" cap="none" strike="noStrike">
                <a:solidFill>
                  <a:srgbClr val="FFD27F"/>
                </a:solidFill>
                <a:latin typeface="Calibri"/>
                <a:ea typeface="Calibri"/>
                <a:cs typeface="Calibri"/>
                <a:sym typeface="Calibri"/>
              </a:rPr>
              <a:t>Department of Civil &amp; Environmental Engineering</a:t>
            </a:r>
            <a:endParaRPr/>
          </a:p>
          <a:p>
            <a:pPr indent="0" lvl="0" marL="0" marR="0" rtl="0" algn="ctr">
              <a:spcBef>
                <a:spcPts val="0"/>
              </a:spcBef>
              <a:spcAft>
                <a:spcPts val="0"/>
              </a:spcAft>
              <a:buNone/>
            </a:pPr>
            <a:r>
              <a:rPr b="0" i="0" lang="en-US" sz="2400" u="none" cap="none" strike="noStrike">
                <a:solidFill>
                  <a:srgbClr val="FFD27F"/>
                </a:solidFill>
                <a:latin typeface="Calibri"/>
                <a:ea typeface="Calibri"/>
                <a:cs typeface="Calibri"/>
                <a:sym typeface="Calibri"/>
              </a:rPr>
              <a:t>University of Washington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Diagram&#10;&#10;Description automatically generated" id="198" name="Google Shape;198;p10"/>
          <p:cNvPicPr preferRelativeResize="0"/>
          <p:nvPr/>
        </p:nvPicPr>
        <p:blipFill rotWithShape="1">
          <a:blip r:embed="rId3">
            <a:alphaModFix/>
          </a:blip>
          <a:srcRect b="0" l="0" r="0" t="0"/>
          <a:stretch/>
        </p:blipFill>
        <p:spPr>
          <a:xfrm>
            <a:off x="3836893" y="311732"/>
            <a:ext cx="8219007" cy="6164256"/>
          </a:xfrm>
          <a:prstGeom prst="rect">
            <a:avLst/>
          </a:prstGeom>
          <a:noFill/>
          <a:ln>
            <a:noFill/>
          </a:ln>
        </p:spPr>
      </p:pic>
      <p:sp>
        <p:nvSpPr>
          <p:cNvPr id="199" name="Google Shape;199;p10"/>
          <p:cNvSpPr txBox="1"/>
          <p:nvPr/>
        </p:nvSpPr>
        <p:spPr>
          <a:xfrm>
            <a:off x="0" y="152400"/>
            <a:ext cx="3837000" cy="181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All locations but those with the highest elevation and canopy cover thawed rapidly</a:t>
            </a:r>
            <a:endParaRPr/>
          </a:p>
        </p:txBody>
      </p:sp>
      <p:sp>
        <p:nvSpPr>
          <p:cNvPr id="200" name="Google Shape;200;p10"/>
          <p:cNvSpPr txBox="1"/>
          <p:nvPr/>
        </p:nvSpPr>
        <p:spPr>
          <a:xfrm>
            <a:off x="131100" y="2260225"/>
            <a:ext cx="3610500" cy="267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Transition locations thawed due to advective heat transport, this mechanism will likely grow in importance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06" name="Google Shape;206;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A picture containing snow, outdoor, tree, forest&#10;&#10;Description automatically generated" id="207" name="Google Shape;207;p11"/>
          <p:cNvPicPr preferRelativeResize="0"/>
          <p:nvPr/>
        </p:nvPicPr>
        <p:blipFill rotWithShape="1">
          <a:blip r:embed="rId3">
            <a:alphaModFix/>
          </a:blip>
          <a:srcRect b="5063" l="0" r="0" t="20225"/>
          <a:stretch/>
        </p:blipFill>
        <p:spPr>
          <a:xfrm>
            <a:off x="0" y="-1"/>
            <a:ext cx="12192000" cy="6858001"/>
          </a:xfrm>
          <a:prstGeom prst="rect">
            <a:avLst/>
          </a:prstGeom>
          <a:noFill/>
          <a:ln>
            <a:noFill/>
          </a:ln>
        </p:spPr>
      </p:pic>
      <p:sp>
        <p:nvSpPr>
          <p:cNvPr id="208" name="Google Shape;208;p11"/>
          <p:cNvSpPr/>
          <p:nvPr/>
        </p:nvSpPr>
        <p:spPr>
          <a:xfrm>
            <a:off x="0" y="-1"/>
            <a:ext cx="12192000" cy="6858001"/>
          </a:xfrm>
          <a:prstGeom prst="rect">
            <a:avLst/>
          </a:prstGeom>
          <a:solidFill>
            <a:srgbClr val="0C0C0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1"/>
          <p:cNvSpPr txBox="1"/>
          <p:nvPr/>
        </p:nvSpPr>
        <p:spPr>
          <a:xfrm>
            <a:off x="0" y="2646401"/>
            <a:ext cx="12192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FFD27F"/>
                </a:solidFill>
                <a:latin typeface="Calibri"/>
                <a:ea typeface="Calibri"/>
                <a:cs typeface="Calibri"/>
                <a:sym typeface="Calibri"/>
              </a:rPr>
              <a:t>Thank you!</a:t>
            </a:r>
            <a:endParaRPr sz="4800">
              <a:solidFill>
                <a:srgbClr val="FFD27F"/>
              </a:solidFill>
              <a:latin typeface="Calibri"/>
              <a:ea typeface="Calibri"/>
              <a:cs typeface="Calibri"/>
              <a:sym typeface="Calibri"/>
            </a:endParaRPr>
          </a:p>
        </p:txBody>
      </p:sp>
      <p:sp>
        <p:nvSpPr>
          <p:cNvPr id="210" name="Google Shape;210;p11"/>
          <p:cNvSpPr txBox="1"/>
          <p:nvPr/>
        </p:nvSpPr>
        <p:spPr>
          <a:xfrm>
            <a:off x="89650" y="5168150"/>
            <a:ext cx="46101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D27F"/>
                </a:solidFill>
                <a:latin typeface="Calibri"/>
                <a:ea typeface="Calibri"/>
                <a:cs typeface="Calibri"/>
                <a:sym typeface="Calibri"/>
              </a:rPr>
              <a:t>Joel Eklof</a:t>
            </a:r>
            <a:endParaRPr/>
          </a:p>
          <a:p>
            <a:pPr indent="0" lvl="0" marL="0" marR="0" rtl="0" algn="l">
              <a:spcBef>
                <a:spcPts val="0"/>
              </a:spcBef>
              <a:spcAft>
                <a:spcPts val="0"/>
              </a:spcAft>
              <a:buNone/>
            </a:pPr>
            <a:r>
              <a:rPr lang="en-US" sz="2400">
                <a:solidFill>
                  <a:srgbClr val="FFD27F"/>
                </a:solidFill>
                <a:latin typeface="Calibri"/>
                <a:ea typeface="Calibri"/>
                <a:cs typeface="Calibri"/>
                <a:sym typeface="Calibri"/>
              </a:rPr>
              <a:t>Email: jeklof@uw.edu</a:t>
            </a:r>
            <a:endParaRPr/>
          </a:p>
          <a:p>
            <a:pPr indent="0" lvl="0" marL="0" marR="0" rtl="0" algn="l">
              <a:spcBef>
                <a:spcPts val="0"/>
              </a:spcBef>
              <a:spcAft>
                <a:spcPts val="0"/>
              </a:spcAft>
              <a:buNone/>
            </a:pPr>
            <a:r>
              <a:rPr lang="en-US" sz="2400">
                <a:solidFill>
                  <a:srgbClr val="FFD27F"/>
                </a:solidFill>
                <a:latin typeface="Calibri"/>
                <a:ea typeface="Calibri"/>
                <a:cs typeface="Calibri"/>
                <a:sym typeface="Calibri"/>
              </a:rPr>
              <a:t>Twitter: @EklofJoel</a:t>
            </a:r>
            <a:endParaRPr/>
          </a:p>
          <a:p>
            <a:pPr indent="0" lvl="0" marL="0" marR="0" rtl="0" algn="l">
              <a:spcBef>
                <a:spcPts val="0"/>
              </a:spcBef>
              <a:spcAft>
                <a:spcPts val="0"/>
              </a:spcAft>
              <a:buNone/>
            </a:pPr>
            <a:r>
              <a:rPr lang="en-US" sz="2400">
                <a:solidFill>
                  <a:srgbClr val="FFD27F"/>
                </a:solidFill>
                <a:latin typeface="Calibri"/>
                <a:ea typeface="Calibri"/>
                <a:cs typeface="Calibri"/>
                <a:sym typeface="Calibri"/>
              </a:rPr>
              <a:t>Website: joeleklof.com</a:t>
            </a:r>
            <a:endParaRPr/>
          </a:p>
        </p:txBody>
      </p:sp>
      <p:pic>
        <p:nvPicPr>
          <p:cNvPr id="211" name="Google Shape;211;p11"/>
          <p:cNvPicPr preferRelativeResize="0"/>
          <p:nvPr/>
        </p:nvPicPr>
        <p:blipFill rotWithShape="1">
          <a:blip r:embed="rId4">
            <a:alphaModFix/>
          </a:blip>
          <a:srcRect b="0" l="0" r="0" t="0"/>
          <a:stretch/>
        </p:blipFill>
        <p:spPr>
          <a:xfrm>
            <a:off x="10127155" y="-101587"/>
            <a:ext cx="2064845" cy="20648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New study reveals local drivers of amplified Arctic warming" id="94" name="Google Shape;94;p2"/>
          <p:cNvPicPr preferRelativeResize="0"/>
          <p:nvPr/>
        </p:nvPicPr>
        <p:blipFill rotWithShape="1">
          <a:blip r:embed="rId3">
            <a:alphaModFix/>
          </a:blip>
          <a:srcRect b="-3838" l="0" r="0" t="0"/>
          <a:stretch/>
        </p:blipFill>
        <p:spPr>
          <a:xfrm>
            <a:off x="336550" y="552962"/>
            <a:ext cx="6049963" cy="6540500"/>
          </a:xfrm>
          <a:prstGeom prst="rect">
            <a:avLst/>
          </a:prstGeom>
          <a:noFill/>
          <a:ln>
            <a:noFill/>
          </a:ln>
        </p:spPr>
      </p:pic>
      <p:sp>
        <p:nvSpPr>
          <p:cNvPr id="95" name="Google Shape;95;p2"/>
          <p:cNvSpPr txBox="1"/>
          <p:nvPr/>
        </p:nvSpPr>
        <p:spPr>
          <a:xfrm>
            <a:off x="448983" y="5729941"/>
            <a:ext cx="1574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dk1"/>
                </a:solidFill>
                <a:latin typeface="Calibri"/>
                <a:ea typeface="Calibri"/>
                <a:cs typeface="Calibri"/>
                <a:sym typeface="Calibri"/>
              </a:rPr>
              <a:t>Phys.org</a:t>
            </a:r>
            <a:endParaRPr/>
          </a:p>
        </p:txBody>
      </p:sp>
      <p:sp>
        <p:nvSpPr>
          <p:cNvPr id="96" name="Google Shape;96;p2"/>
          <p:cNvSpPr txBox="1"/>
          <p:nvPr/>
        </p:nvSpPr>
        <p:spPr>
          <a:xfrm>
            <a:off x="6203156" y="6432490"/>
            <a:ext cx="457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°C</a:t>
            </a:r>
            <a:endParaRPr/>
          </a:p>
        </p:txBody>
      </p:sp>
      <p:pic>
        <p:nvPicPr>
          <p:cNvPr id="97" name="Google Shape;97;p2"/>
          <p:cNvPicPr preferRelativeResize="0"/>
          <p:nvPr/>
        </p:nvPicPr>
        <p:blipFill rotWithShape="1">
          <a:blip r:embed="rId4">
            <a:alphaModFix/>
          </a:blip>
          <a:srcRect b="0" l="0" r="0" t="0"/>
          <a:stretch/>
        </p:blipFill>
        <p:spPr>
          <a:xfrm>
            <a:off x="7158038" y="669554"/>
            <a:ext cx="4389437" cy="5998851"/>
          </a:xfrm>
          <a:prstGeom prst="rect">
            <a:avLst/>
          </a:prstGeom>
          <a:noFill/>
          <a:ln>
            <a:noFill/>
          </a:ln>
        </p:spPr>
      </p:pic>
      <p:sp>
        <p:nvSpPr>
          <p:cNvPr id="98" name="Google Shape;98;p2"/>
          <p:cNvSpPr txBox="1"/>
          <p:nvPr/>
        </p:nvSpPr>
        <p:spPr>
          <a:xfrm>
            <a:off x="9465141" y="6564471"/>
            <a:ext cx="29792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Northern Arizona University</a:t>
            </a:r>
            <a:endParaRPr/>
          </a:p>
        </p:txBody>
      </p:sp>
      <p:sp>
        <p:nvSpPr>
          <p:cNvPr id="99" name="Google Shape;99;p2"/>
          <p:cNvSpPr txBox="1"/>
          <p:nvPr/>
        </p:nvSpPr>
        <p:spPr>
          <a:xfrm>
            <a:off x="0" y="95937"/>
            <a:ext cx="12192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The Arctic is warming, causing accelerating permafrost thaw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1" type="body"/>
          </p:nvPr>
        </p:nvSpPr>
        <p:spPr>
          <a:xfrm>
            <a:off x="171453" y="1533524"/>
            <a:ext cx="5740400" cy="65817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b="0" i="0" lang="en-US" sz="3200"/>
              <a:t>“The resilience and vulnerability of permafrost to climate change depends on complex interactions among topography, water, soil, vegetation, and snow, which allow permafrost to persist at mean annual air temperatures (MAATs) as high as +2 °C and degrade at MAATs as low as </a:t>
            </a:r>
            <a:br>
              <a:rPr b="0" i="0" lang="en-US" sz="3200"/>
            </a:br>
            <a:r>
              <a:rPr b="0" i="0" lang="en-US" sz="3200"/>
              <a:t>–20 °C.” Jorgenson et al.</a:t>
            </a:r>
            <a:endParaRPr sz="3200"/>
          </a:p>
        </p:txBody>
      </p:sp>
      <p:pic>
        <p:nvPicPr>
          <p:cNvPr id="105" name="Google Shape;105;p3"/>
          <p:cNvPicPr preferRelativeResize="0"/>
          <p:nvPr/>
        </p:nvPicPr>
        <p:blipFill rotWithShape="1">
          <a:blip r:embed="rId3">
            <a:alphaModFix/>
          </a:blip>
          <a:srcRect b="0" l="0" r="0" t="0"/>
          <a:stretch/>
        </p:blipFill>
        <p:spPr>
          <a:xfrm>
            <a:off x="9144000" y="822324"/>
            <a:ext cx="2927348" cy="2348457"/>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6280148" y="792252"/>
            <a:ext cx="2578102" cy="2604144"/>
          </a:xfrm>
          <a:prstGeom prst="rect">
            <a:avLst/>
          </a:prstGeom>
          <a:noFill/>
          <a:ln>
            <a:noFill/>
          </a:ln>
        </p:spPr>
      </p:pic>
      <p:pic>
        <p:nvPicPr>
          <p:cNvPr id="107" name="Google Shape;107;p3"/>
          <p:cNvPicPr preferRelativeResize="0"/>
          <p:nvPr/>
        </p:nvPicPr>
        <p:blipFill rotWithShape="1">
          <a:blip r:embed="rId5">
            <a:alphaModFix/>
          </a:blip>
          <a:srcRect b="0" l="0" r="0" t="0"/>
          <a:stretch/>
        </p:blipFill>
        <p:spPr>
          <a:xfrm>
            <a:off x="6083300" y="3953234"/>
            <a:ext cx="2813050" cy="2529791"/>
          </a:xfrm>
          <a:prstGeom prst="rect">
            <a:avLst/>
          </a:prstGeom>
          <a:noFill/>
          <a:ln>
            <a:noFill/>
          </a:ln>
        </p:spPr>
      </p:pic>
      <p:pic>
        <p:nvPicPr>
          <p:cNvPr descr="A picture containing icon&#10;&#10;Description automatically generated" id="108" name="Google Shape;108;p3"/>
          <p:cNvPicPr preferRelativeResize="0"/>
          <p:nvPr/>
        </p:nvPicPr>
        <p:blipFill rotWithShape="1">
          <a:blip r:embed="rId6">
            <a:alphaModFix/>
          </a:blip>
          <a:srcRect b="0" l="0" r="0" t="0"/>
          <a:stretch/>
        </p:blipFill>
        <p:spPr>
          <a:xfrm>
            <a:off x="9318623" y="3904923"/>
            <a:ext cx="2578102" cy="2578102"/>
          </a:xfrm>
          <a:prstGeom prst="rect">
            <a:avLst/>
          </a:prstGeom>
          <a:noFill/>
          <a:ln>
            <a:noFill/>
          </a:ln>
        </p:spPr>
      </p:pic>
      <p:sp>
        <p:nvSpPr>
          <p:cNvPr id="109" name="Google Shape;109;p3"/>
          <p:cNvSpPr txBox="1"/>
          <p:nvPr/>
        </p:nvSpPr>
        <p:spPr>
          <a:xfrm>
            <a:off x="0" y="84260"/>
            <a:ext cx="12192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Rates of permafrost thaw are highly variable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Map&#10;&#10;Description automatically generated" id="114" name="Google Shape;114;p4"/>
          <p:cNvPicPr preferRelativeResize="0"/>
          <p:nvPr/>
        </p:nvPicPr>
        <p:blipFill rotWithShape="1">
          <a:blip r:embed="rId3">
            <a:alphaModFix/>
          </a:blip>
          <a:srcRect b="0" l="0" r="0" t="0"/>
          <a:stretch/>
        </p:blipFill>
        <p:spPr>
          <a:xfrm>
            <a:off x="3266189" y="0"/>
            <a:ext cx="8925811" cy="6858000"/>
          </a:xfrm>
          <a:prstGeom prst="rect">
            <a:avLst/>
          </a:prstGeom>
          <a:noFill/>
          <a:ln>
            <a:noFill/>
          </a:ln>
        </p:spPr>
      </p:pic>
      <p:pic>
        <p:nvPicPr>
          <p:cNvPr id="115" name="Google Shape;115;p4"/>
          <p:cNvPicPr preferRelativeResize="0"/>
          <p:nvPr/>
        </p:nvPicPr>
        <p:blipFill rotWithShape="1">
          <a:blip r:embed="rId4">
            <a:alphaModFix/>
          </a:blip>
          <a:srcRect b="0" l="12523" r="0" t="0"/>
          <a:stretch/>
        </p:blipFill>
        <p:spPr>
          <a:xfrm>
            <a:off x="-1" y="-34234"/>
            <a:ext cx="3266189" cy="3463234"/>
          </a:xfrm>
          <a:prstGeom prst="rect">
            <a:avLst/>
          </a:prstGeom>
          <a:noFill/>
          <a:ln>
            <a:noFill/>
          </a:ln>
        </p:spPr>
      </p:pic>
      <p:sp>
        <p:nvSpPr>
          <p:cNvPr id="116" name="Google Shape;116;p4"/>
          <p:cNvSpPr txBox="1"/>
          <p:nvPr/>
        </p:nvSpPr>
        <p:spPr>
          <a:xfrm>
            <a:off x="-237575" y="3778825"/>
            <a:ext cx="3701400" cy="267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u="sng">
                <a:solidFill>
                  <a:schemeClr val="dk1"/>
                </a:solidFill>
                <a:latin typeface="Calibri"/>
                <a:ea typeface="Calibri"/>
                <a:cs typeface="Calibri"/>
                <a:sym typeface="Calibri"/>
              </a:rPr>
              <a:t>Observed:</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Soil Temperature</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Meteo.</a:t>
            </a:r>
            <a:r>
              <a:rPr lang="en-US" sz="2800">
                <a:solidFill>
                  <a:schemeClr val="dk1"/>
                </a:solidFill>
                <a:latin typeface="Calibri"/>
                <a:ea typeface="Calibri"/>
                <a:cs typeface="Calibri"/>
                <a:sym typeface="Calibri"/>
              </a:rPr>
              <a:t> variables</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Hydrologic variables</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Topography</a:t>
            </a:r>
            <a:endParaRPr sz="2800">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lang="en-US" sz="2800">
                <a:solidFill>
                  <a:schemeClr val="dk1"/>
                </a:solidFill>
                <a:latin typeface="Calibri"/>
                <a:ea typeface="Calibri"/>
                <a:cs typeface="Calibri"/>
                <a:sym typeface="Calibri"/>
              </a:rPr>
              <a:t>Permafrost Depth</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Map&#10;&#10;Description automatically generated" id="121" name="Google Shape;121;p5"/>
          <p:cNvPicPr preferRelativeResize="0"/>
          <p:nvPr/>
        </p:nvPicPr>
        <p:blipFill rotWithShape="1">
          <a:blip r:embed="rId3">
            <a:alphaModFix/>
          </a:blip>
          <a:srcRect b="0" l="0" r="0" t="0"/>
          <a:stretch/>
        </p:blipFill>
        <p:spPr>
          <a:xfrm>
            <a:off x="3266189" y="0"/>
            <a:ext cx="8925811" cy="6858000"/>
          </a:xfrm>
          <a:prstGeom prst="rect">
            <a:avLst/>
          </a:prstGeom>
          <a:noFill/>
          <a:ln>
            <a:noFill/>
          </a:ln>
        </p:spPr>
      </p:pic>
      <p:cxnSp>
        <p:nvCxnSpPr>
          <p:cNvPr id="122" name="Google Shape;122;p5"/>
          <p:cNvCxnSpPr/>
          <p:nvPr/>
        </p:nvCxnSpPr>
        <p:spPr>
          <a:xfrm flipH="1">
            <a:off x="4241800" y="1041400"/>
            <a:ext cx="4762500" cy="4254500"/>
          </a:xfrm>
          <a:prstGeom prst="straightConnector1">
            <a:avLst/>
          </a:prstGeom>
          <a:noFill/>
          <a:ln cap="flat" cmpd="sng" w="38100">
            <a:solidFill>
              <a:schemeClr val="lt1"/>
            </a:solidFill>
            <a:prstDash val="solid"/>
            <a:miter lim="800000"/>
            <a:headEnd len="sm" w="sm" type="none"/>
            <a:tailEnd len="sm" w="sm" type="none"/>
          </a:ln>
        </p:spPr>
      </p:cxnSp>
      <p:pic>
        <p:nvPicPr>
          <p:cNvPr id="123" name="Google Shape;123;p5"/>
          <p:cNvPicPr preferRelativeResize="0"/>
          <p:nvPr/>
        </p:nvPicPr>
        <p:blipFill rotWithShape="1">
          <a:blip r:embed="rId4">
            <a:alphaModFix/>
          </a:blip>
          <a:srcRect b="0" l="12523" r="0" t="0"/>
          <a:stretch/>
        </p:blipFill>
        <p:spPr>
          <a:xfrm>
            <a:off x="-1" y="-34234"/>
            <a:ext cx="3266189" cy="3463234"/>
          </a:xfrm>
          <a:prstGeom prst="rect">
            <a:avLst/>
          </a:prstGeom>
          <a:noFill/>
          <a:ln>
            <a:noFill/>
          </a:ln>
        </p:spPr>
      </p:pic>
      <p:sp>
        <p:nvSpPr>
          <p:cNvPr id="124" name="Google Shape;124;p5"/>
          <p:cNvSpPr txBox="1"/>
          <p:nvPr/>
        </p:nvSpPr>
        <p:spPr>
          <a:xfrm>
            <a:off x="-237575" y="3778825"/>
            <a:ext cx="3701400" cy="267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u="sng">
                <a:solidFill>
                  <a:schemeClr val="dk1"/>
                </a:solidFill>
                <a:latin typeface="Calibri"/>
                <a:ea typeface="Calibri"/>
                <a:cs typeface="Calibri"/>
                <a:sym typeface="Calibri"/>
              </a:rPr>
              <a:t>Observed:</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Permafrost Depth</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Soil Temperature</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Meteo. variables</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Hydrologic variables</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Topography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Diagram&#10;&#10;Description automatically generated" id="129" name="Google Shape;129;p6"/>
          <p:cNvPicPr preferRelativeResize="0"/>
          <p:nvPr>
            <p:ph idx="1" type="body"/>
          </p:nvPr>
        </p:nvPicPr>
        <p:blipFill rotWithShape="1">
          <a:blip r:embed="rId3">
            <a:alphaModFix/>
          </a:blip>
          <a:srcRect b="0" l="0" r="0" t="0"/>
          <a:stretch/>
        </p:blipFill>
        <p:spPr>
          <a:xfrm>
            <a:off x="184150" y="784225"/>
            <a:ext cx="11823700" cy="5911850"/>
          </a:xfrm>
          <a:prstGeom prst="rect">
            <a:avLst/>
          </a:prstGeom>
          <a:noFill/>
          <a:ln>
            <a:noFill/>
          </a:ln>
        </p:spPr>
      </p:pic>
      <p:sp>
        <p:nvSpPr>
          <p:cNvPr id="130" name="Google Shape;130;p6"/>
          <p:cNvSpPr txBox="1"/>
          <p:nvPr/>
        </p:nvSpPr>
        <p:spPr>
          <a:xfrm>
            <a:off x="0" y="89650"/>
            <a:ext cx="12192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Permafrost at the site is thawing rapidly (&gt;20 cm/yr on average)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7"/>
          <p:cNvGrpSpPr/>
          <p:nvPr/>
        </p:nvGrpSpPr>
        <p:grpSpPr>
          <a:xfrm>
            <a:off x="68054" y="1306286"/>
            <a:ext cx="6434346" cy="4060011"/>
            <a:chOff x="127001" y="1655347"/>
            <a:chExt cx="5794828" cy="3454298"/>
          </a:xfrm>
        </p:grpSpPr>
        <p:pic>
          <p:nvPicPr>
            <p:cNvPr id="136" name="Google Shape;136;p7"/>
            <p:cNvPicPr preferRelativeResize="0"/>
            <p:nvPr/>
          </p:nvPicPr>
          <p:blipFill rotWithShape="1">
            <a:blip r:embed="rId3">
              <a:alphaModFix/>
            </a:blip>
            <a:srcRect b="0" l="0" r="0" t="0"/>
            <a:stretch/>
          </p:blipFill>
          <p:spPr>
            <a:xfrm>
              <a:off x="127001" y="1655347"/>
              <a:ext cx="5794828" cy="3454298"/>
            </a:xfrm>
            <a:prstGeom prst="rect">
              <a:avLst/>
            </a:prstGeom>
            <a:noFill/>
            <a:ln>
              <a:noFill/>
            </a:ln>
          </p:spPr>
        </p:pic>
        <p:sp>
          <p:nvSpPr>
            <p:cNvPr id="137" name="Google Shape;137;p7"/>
            <p:cNvSpPr/>
            <p:nvPr/>
          </p:nvSpPr>
          <p:spPr>
            <a:xfrm>
              <a:off x="463550" y="1962150"/>
              <a:ext cx="247650" cy="3873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7"/>
            <p:cNvSpPr/>
            <p:nvPr/>
          </p:nvSpPr>
          <p:spPr>
            <a:xfrm>
              <a:off x="1485900" y="2222500"/>
              <a:ext cx="247650" cy="3873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7"/>
            <p:cNvSpPr/>
            <p:nvPr/>
          </p:nvSpPr>
          <p:spPr>
            <a:xfrm>
              <a:off x="3352800" y="2060575"/>
              <a:ext cx="215900" cy="3873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7"/>
            <p:cNvSpPr/>
            <p:nvPr/>
          </p:nvSpPr>
          <p:spPr>
            <a:xfrm>
              <a:off x="5111750" y="3641725"/>
              <a:ext cx="215900" cy="3873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7"/>
          <p:cNvSpPr txBox="1"/>
          <p:nvPr/>
        </p:nvSpPr>
        <p:spPr>
          <a:xfrm>
            <a:off x="0" y="89650"/>
            <a:ext cx="12192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Rates of permafrost thaw vary greatly across the site</a:t>
            </a:r>
            <a:endParaRPr/>
          </a:p>
        </p:txBody>
      </p:sp>
      <p:pic>
        <p:nvPicPr>
          <p:cNvPr id="142" name="Google Shape;142;p7"/>
          <p:cNvPicPr preferRelativeResize="0"/>
          <p:nvPr/>
        </p:nvPicPr>
        <p:blipFill>
          <a:blip r:embed="rId4">
            <a:alphaModFix/>
          </a:blip>
          <a:stretch>
            <a:fillRect/>
          </a:stretch>
        </p:blipFill>
        <p:spPr>
          <a:xfrm>
            <a:off x="6604611" y="1578725"/>
            <a:ext cx="5384564" cy="35641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b="876" l="0" r="0" t="1069"/>
          <a:stretch/>
        </p:blipFill>
        <p:spPr>
          <a:xfrm>
            <a:off x="19970" y="662585"/>
            <a:ext cx="3497211" cy="6181485"/>
          </a:xfrm>
          <a:prstGeom prst="rect">
            <a:avLst/>
          </a:prstGeom>
          <a:noFill/>
          <a:ln>
            <a:noFill/>
          </a:ln>
        </p:spPr>
      </p:pic>
      <p:sp>
        <p:nvSpPr>
          <p:cNvPr id="148" name="Google Shape;148;p8"/>
          <p:cNvSpPr/>
          <p:nvPr/>
        </p:nvSpPr>
        <p:spPr>
          <a:xfrm>
            <a:off x="793512" y="627052"/>
            <a:ext cx="225843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Permafrost</a:t>
            </a:r>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H</a:t>
            </a:r>
            <a:r>
              <a:rPr b="0" lang="en-US" sz="3600" cap="none">
                <a:solidFill>
                  <a:schemeClr val="dk1"/>
                </a:solidFill>
                <a:latin typeface="Calibri"/>
                <a:ea typeface="Calibri"/>
                <a:cs typeface="Calibri"/>
                <a:sym typeface="Calibri"/>
              </a:rPr>
              <a:t>ummock</a:t>
            </a:r>
            <a:endParaRPr/>
          </a:p>
        </p:txBody>
      </p:sp>
      <p:sp>
        <p:nvSpPr>
          <p:cNvPr id="149" name="Google Shape;149;p8"/>
          <p:cNvSpPr/>
          <p:nvPr/>
        </p:nvSpPr>
        <p:spPr>
          <a:xfrm>
            <a:off x="233775" y="5628608"/>
            <a:ext cx="1797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800" cap="none">
                <a:solidFill>
                  <a:schemeClr val="lt1"/>
                </a:solidFill>
                <a:latin typeface="Calibri"/>
                <a:ea typeface="Calibri"/>
                <a:cs typeface="Calibri"/>
                <a:sym typeface="Calibri"/>
              </a:rPr>
              <a:t>Permafrost</a:t>
            </a:r>
            <a:endParaRPr/>
          </a:p>
        </p:txBody>
      </p:sp>
      <p:sp>
        <p:nvSpPr>
          <p:cNvPr id="150" name="Google Shape;150;p8"/>
          <p:cNvSpPr/>
          <p:nvPr/>
        </p:nvSpPr>
        <p:spPr>
          <a:xfrm rot="-1612363">
            <a:off x="-99620" y="3429014"/>
            <a:ext cx="194142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800" cap="none">
                <a:solidFill>
                  <a:schemeClr val="lt1"/>
                </a:solidFill>
                <a:latin typeface="Calibri"/>
                <a:ea typeface="Calibri"/>
                <a:cs typeface="Calibri"/>
                <a:sym typeface="Calibri"/>
              </a:rPr>
              <a:t>Active Layer</a:t>
            </a:r>
            <a:endParaRPr/>
          </a:p>
        </p:txBody>
      </p:sp>
      <p:pic>
        <p:nvPicPr>
          <p:cNvPr id="151" name="Google Shape;151;p8"/>
          <p:cNvPicPr preferRelativeResize="0"/>
          <p:nvPr/>
        </p:nvPicPr>
        <p:blipFill rotWithShape="1">
          <a:blip r:embed="rId4">
            <a:alphaModFix/>
          </a:blip>
          <a:srcRect b="349" l="0" r="0" t="356"/>
          <a:stretch/>
        </p:blipFill>
        <p:spPr>
          <a:xfrm>
            <a:off x="8749575" y="628875"/>
            <a:ext cx="3442425" cy="6181500"/>
          </a:xfrm>
          <a:prstGeom prst="rect">
            <a:avLst/>
          </a:prstGeom>
          <a:noFill/>
          <a:ln>
            <a:noFill/>
          </a:ln>
        </p:spPr>
      </p:pic>
      <p:sp>
        <p:nvSpPr>
          <p:cNvPr id="152" name="Google Shape;152;p8"/>
          <p:cNvSpPr/>
          <p:nvPr/>
        </p:nvSpPr>
        <p:spPr>
          <a:xfrm rot="-1775385">
            <a:off x="10329843" y="3460157"/>
            <a:ext cx="194143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800" cap="none">
                <a:solidFill>
                  <a:schemeClr val="lt1"/>
                </a:solidFill>
                <a:latin typeface="Calibri"/>
                <a:ea typeface="Calibri"/>
                <a:cs typeface="Calibri"/>
                <a:sym typeface="Calibri"/>
              </a:rPr>
              <a:t>Active Layer</a:t>
            </a:r>
            <a:endParaRPr/>
          </a:p>
        </p:txBody>
      </p:sp>
      <p:sp>
        <p:nvSpPr>
          <p:cNvPr id="153" name="Google Shape;153;p8"/>
          <p:cNvSpPr/>
          <p:nvPr/>
        </p:nvSpPr>
        <p:spPr>
          <a:xfrm rot="-3118946">
            <a:off x="10661575" y="5076445"/>
            <a:ext cx="1797361" cy="5231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800" cap="none">
                <a:solidFill>
                  <a:schemeClr val="lt1"/>
                </a:solidFill>
                <a:latin typeface="Calibri"/>
                <a:ea typeface="Calibri"/>
                <a:cs typeface="Calibri"/>
                <a:sym typeface="Calibri"/>
              </a:rPr>
              <a:t>Permafrost</a:t>
            </a:r>
            <a:endParaRPr/>
          </a:p>
        </p:txBody>
      </p:sp>
      <p:sp>
        <p:nvSpPr>
          <p:cNvPr id="154" name="Google Shape;154;p8"/>
          <p:cNvSpPr/>
          <p:nvPr/>
        </p:nvSpPr>
        <p:spPr>
          <a:xfrm>
            <a:off x="9561006" y="621931"/>
            <a:ext cx="225843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Permafrost</a:t>
            </a:r>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H</a:t>
            </a:r>
            <a:r>
              <a:rPr b="0" lang="en-US" sz="3600" cap="none">
                <a:solidFill>
                  <a:schemeClr val="dk1"/>
                </a:solidFill>
                <a:latin typeface="Calibri"/>
                <a:ea typeface="Calibri"/>
                <a:cs typeface="Calibri"/>
                <a:sym typeface="Calibri"/>
              </a:rPr>
              <a:t>ollow</a:t>
            </a:r>
            <a:endParaRPr/>
          </a:p>
        </p:txBody>
      </p:sp>
      <p:pic>
        <p:nvPicPr>
          <p:cNvPr id="155" name="Google Shape;155;p8"/>
          <p:cNvPicPr preferRelativeResize="0"/>
          <p:nvPr/>
        </p:nvPicPr>
        <p:blipFill rotWithShape="1">
          <a:blip r:embed="rId5">
            <a:alphaModFix/>
          </a:blip>
          <a:srcRect b="0" l="0" r="0" t="0"/>
          <a:stretch/>
        </p:blipFill>
        <p:spPr>
          <a:xfrm>
            <a:off x="4467580" y="662585"/>
            <a:ext cx="3325159" cy="6133859"/>
          </a:xfrm>
          <a:prstGeom prst="rect">
            <a:avLst/>
          </a:prstGeom>
          <a:noFill/>
          <a:ln cap="flat" cmpd="sng" w="19050">
            <a:solidFill>
              <a:schemeClr val="dk1"/>
            </a:solidFill>
            <a:prstDash val="solid"/>
            <a:round/>
            <a:headEnd len="sm" w="sm" type="none"/>
            <a:tailEnd len="sm" w="sm" type="none"/>
          </a:ln>
        </p:spPr>
      </p:pic>
      <p:sp>
        <p:nvSpPr>
          <p:cNvPr id="156" name="Google Shape;156;p8"/>
          <p:cNvSpPr/>
          <p:nvPr/>
        </p:nvSpPr>
        <p:spPr>
          <a:xfrm>
            <a:off x="5205880" y="608716"/>
            <a:ext cx="2258400" cy="120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Pe</a:t>
            </a:r>
            <a:r>
              <a:rPr lang="en-US" sz="3600">
                <a:solidFill>
                  <a:schemeClr val="dk1"/>
                </a:solidFill>
                <a:latin typeface="Calibri"/>
                <a:ea typeface="Calibri"/>
                <a:cs typeface="Calibri"/>
                <a:sym typeface="Calibri"/>
              </a:rPr>
              <a:t>r</a:t>
            </a:r>
            <a:r>
              <a:rPr lang="en-US" sz="3600">
                <a:solidFill>
                  <a:schemeClr val="dk1"/>
                </a:solidFill>
                <a:latin typeface="Calibri"/>
                <a:ea typeface="Calibri"/>
                <a:cs typeface="Calibri"/>
                <a:sym typeface="Calibri"/>
              </a:rPr>
              <a:t>mafrost</a:t>
            </a:r>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Transition</a:t>
            </a:r>
            <a:endParaRPr b="0" sz="3600" cap="none">
              <a:solidFill>
                <a:schemeClr val="dk1"/>
              </a:solidFill>
              <a:latin typeface="Calibri"/>
              <a:ea typeface="Calibri"/>
              <a:cs typeface="Calibri"/>
              <a:sym typeface="Calibri"/>
            </a:endParaRPr>
          </a:p>
        </p:txBody>
      </p:sp>
      <p:sp>
        <p:nvSpPr>
          <p:cNvPr id="157" name="Google Shape;157;p8"/>
          <p:cNvSpPr/>
          <p:nvPr/>
        </p:nvSpPr>
        <p:spPr>
          <a:xfrm>
            <a:off x="4618364" y="5628608"/>
            <a:ext cx="1797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800" cap="none">
                <a:solidFill>
                  <a:schemeClr val="lt1"/>
                </a:solidFill>
                <a:latin typeface="Calibri"/>
                <a:ea typeface="Calibri"/>
                <a:cs typeface="Calibri"/>
                <a:sym typeface="Calibri"/>
              </a:rPr>
              <a:t>Permafrost</a:t>
            </a:r>
            <a:endParaRPr/>
          </a:p>
        </p:txBody>
      </p:sp>
      <p:sp>
        <p:nvSpPr>
          <p:cNvPr id="158" name="Google Shape;158;p8"/>
          <p:cNvSpPr/>
          <p:nvPr/>
        </p:nvSpPr>
        <p:spPr>
          <a:xfrm rot="-1713751">
            <a:off x="4397387" y="3431429"/>
            <a:ext cx="194142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800" cap="none">
                <a:solidFill>
                  <a:schemeClr val="lt1"/>
                </a:solidFill>
                <a:latin typeface="Calibri"/>
                <a:ea typeface="Calibri"/>
                <a:cs typeface="Calibri"/>
                <a:sym typeface="Calibri"/>
              </a:rPr>
              <a:t>Active Layer</a:t>
            </a:r>
            <a:endParaRPr/>
          </a:p>
        </p:txBody>
      </p:sp>
      <p:sp>
        <p:nvSpPr>
          <p:cNvPr id="159" name="Google Shape;159;p8"/>
          <p:cNvSpPr/>
          <p:nvPr/>
        </p:nvSpPr>
        <p:spPr>
          <a:xfrm>
            <a:off x="1578700" y="2258946"/>
            <a:ext cx="369455" cy="6096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8"/>
          <p:cNvSpPr/>
          <p:nvPr/>
        </p:nvSpPr>
        <p:spPr>
          <a:xfrm rot="3211260">
            <a:off x="7194374" y="2989286"/>
            <a:ext cx="369369" cy="609614"/>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8"/>
          <p:cNvSpPr/>
          <p:nvPr/>
        </p:nvSpPr>
        <p:spPr>
          <a:xfrm>
            <a:off x="10245466" y="3123603"/>
            <a:ext cx="369455" cy="6096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2" name="Google Shape;162;p8"/>
          <p:cNvPicPr preferRelativeResize="0"/>
          <p:nvPr/>
        </p:nvPicPr>
        <p:blipFill rotWithShape="1">
          <a:blip r:embed="rId6">
            <a:alphaModFix/>
          </a:blip>
          <a:srcRect b="0" l="0" r="0" t="0"/>
          <a:stretch/>
        </p:blipFill>
        <p:spPr>
          <a:xfrm>
            <a:off x="8830952" y="728843"/>
            <a:ext cx="476316" cy="447737"/>
          </a:xfrm>
          <a:prstGeom prst="rect">
            <a:avLst/>
          </a:prstGeom>
          <a:noFill/>
          <a:ln>
            <a:noFill/>
          </a:ln>
        </p:spPr>
      </p:pic>
      <p:pic>
        <p:nvPicPr>
          <p:cNvPr id="163" name="Google Shape;163;p8"/>
          <p:cNvPicPr preferRelativeResize="0"/>
          <p:nvPr/>
        </p:nvPicPr>
        <p:blipFill rotWithShape="1">
          <a:blip r:embed="rId7">
            <a:alphaModFix/>
          </a:blip>
          <a:srcRect b="0" l="0" r="0" t="0"/>
          <a:stretch/>
        </p:blipFill>
        <p:spPr>
          <a:xfrm>
            <a:off x="4499764" y="728842"/>
            <a:ext cx="499400" cy="447738"/>
          </a:xfrm>
          <a:prstGeom prst="rect">
            <a:avLst/>
          </a:prstGeom>
          <a:noFill/>
          <a:ln>
            <a:noFill/>
          </a:ln>
        </p:spPr>
      </p:pic>
      <p:pic>
        <p:nvPicPr>
          <p:cNvPr id="164" name="Google Shape;164;p8"/>
          <p:cNvPicPr preferRelativeResize="0"/>
          <p:nvPr/>
        </p:nvPicPr>
        <p:blipFill rotWithShape="1">
          <a:blip r:embed="rId8">
            <a:alphaModFix/>
          </a:blip>
          <a:srcRect b="0" l="0" r="0" t="0"/>
          <a:stretch/>
        </p:blipFill>
        <p:spPr>
          <a:xfrm>
            <a:off x="122192" y="728842"/>
            <a:ext cx="499400" cy="514308"/>
          </a:xfrm>
          <a:prstGeom prst="rect">
            <a:avLst/>
          </a:prstGeom>
          <a:noFill/>
          <a:ln>
            <a:noFill/>
          </a:ln>
        </p:spPr>
      </p:pic>
      <p:pic>
        <p:nvPicPr>
          <p:cNvPr descr="A picture containing icon&#10;&#10;Description automatically generated" id="165" name="Google Shape;165;p8"/>
          <p:cNvPicPr preferRelativeResize="0"/>
          <p:nvPr/>
        </p:nvPicPr>
        <p:blipFill rotWithShape="1">
          <a:blip r:embed="rId9">
            <a:alphaModFix/>
          </a:blip>
          <a:srcRect b="0" l="0" r="0" t="0"/>
          <a:stretch/>
        </p:blipFill>
        <p:spPr>
          <a:xfrm>
            <a:off x="10712833" y="1730967"/>
            <a:ext cx="1323440" cy="1323440"/>
          </a:xfrm>
          <a:prstGeom prst="rect">
            <a:avLst/>
          </a:prstGeom>
          <a:noFill/>
          <a:ln>
            <a:noFill/>
          </a:ln>
        </p:spPr>
      </p:pic>
      <p:pic>
        <p:nvPicPr>
          <p:cNvPr descr="A picture containing icon&#10;&#10;Description automatically generated" id="166" name="Google Shape;166;p8"/>
          <p:cNvPicPr preferRelativeResize="0"/>
          <p:nvPr/>
        </p:nvPicPr>
        <p:blipFill rotWithShape="1">
          <a:blip r:embed="rId9">
            <a:alphaModFix/>
          </a:blip>
          <a:srcRect b="0" l="0" r="0" t="0"/>
          <a:stretch/>
        </p:blipFill>
        <p:spPr>
          <a:xfrm>
            <a:off x="6801557" y="1983109"/>
            <a:ext cx="847725" cy="847725"/>
          </a:xfrm>
          <a:prstGeom prst="rect">
            <a:avLst/>
          </a:prstGeom>
          <a:noFill/>
          <a:ln>
            <a:noFill/>
          </a:ln>
        </p:spPr>
      </p:pic>
      <p:pic>
        <p:nvPicPr>
          <p:cNvPr descr="A picture containing icon&#10;&#10;Description automatically generated" id="167" name="Google Shape;167;p8"/>
          <p:cNvPicPr preferRelativeResize="0"/>
          <p:nvPr/>
        </p:nvPicPr>
        <p:blipFill rotWithShape="1">
          <a:blip r:embed="rId9">
            <a:alphaModFix/>
          </a:blip>
          <a:srcRect b="0" l="0" r="0" t="0"/>
          <a:stretch/>
        </p:blipFill>
        <p:spPr>
          <a:xfrm>
            <a:off x="2509282" y="2114148"/>
            <a:ext cx="542669" cy="542669"/>
          </a:xfrm>
          <a:prstGeom prst="rect">
            <a:avLst/>
          </a:prstGeom>
          <a:noFill/>
          <a:ln>
            <a:noFill/>
          </a:ln>
        </p:spPr>
      </p:pic>
      <p:pic>
        <p:nvPicPr>
          <p:cNvPr id="168" name="Google Shape;168;p8"/>
          <p:cNvPicPr preferRelativeResize="0"/>
          <p:nvPr/>
        </p:nvPicPr>
        <p:blipFill rotWithShape="1">
          <a:blip r:embed="rId10">
            <a:alphaModFix/>
          </a:blip>
          <a:srcRect b="0" l="0" r="0" t="0"/>
          <a:stretch/>
        </p:blipFill>
        <p:spPr>
          <a:xfrm>
            <a:off x="118018" y="1495875"/>
            <a:ext cx="1132261" cy="1779218"/>
          </a:xfrm>
          <a:prstGeom prst="rect">
            <a:avLst/>
          </a:prstGeom>
          <a:noFill/>
          <a:ln>
            <a:noFill/>
          </a:ln>
        </p:spPr>
      </p:pic>
      <p:pic>
        <p:nvPicPr>
          <p:cNvPr id="169" name="Google Shape;169;p8"/>
          <p:cNvPicPr preferRelativeResize="0"/>
          <p:nvPr/>
        </p:nvPicPr>
        <p:blipFill rotWithShape="1">
          <a:blip r:embed="rId10">
            <a:alphaModFix/>
          </a:blip>
          <a:srcRect b="0" l="0" r="0" t="0"/>
          <a:stretch/>
        </p:blipFill>
        <p:spPr>
          <a:xfrm>
            <a:off x="4829312" y="1673986"/>
            <a:ext cx="788716" cy="1393341"/>
          </a:xfrm>
          <a:prstGeom prst="rect">
            <a:avLst/>
          </a:prstGeom>
          <a:noFill/>
          <a:ln>
            <a:noFill/>
          </a:ln>
        </p:spPr>
      </p:pic>
      <p:pic>
        <p:nvPicPr>
          <p:cNvPr id="170" name="Google Shape;170;p8"/>
          <p:cNvPicPr preferRelativeResize="0"/>
          <p:nvPr/>
        </p:nvPicPr>
        <p:blipFill rotWithShape="1">
          <a:blip r:embed="rId10">
            <a:alphaModFix/>
          </a:blip>
          <a:srcRect b="0" l="0" r="0" t="0"/>
          <a:stretch/>
        </p:blipFill>
        <p:spPr>
          <a:xfrm>
            <a:off x="9307268" y="2042583"/>
            <a:ext cx="412531" cy="728775"/>
          </a:xfrm>
          <a:prstGeom prst="rect">
            <a:avLst/>
          </a:prstGeom>
          <a:noFill/>
          <a:ln>
            <a:noFill/>
          </a:ln>
        </p:spPr>
      </p:pic>
      <p:sp>
        <p:nvSpPr>
          <p:cNvPr id="171" name="Google Shape;171;p8"/>
          <p:cNvSpPr txBox="1"/>
          <p:nvPr/>
        </p:nvSpPr>
        <p:spPr>
          <a:xfrm>
            <a:off x="0" y="6243010"/>
            <a:ext cx="12192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DA802"/>
                </a:solidFill>
                <a:latin typeface="Calibri"/>
                <a:ea typeface="Calibri"/>
                <a:cs typeface="Calibri"/>
                <a:sym typeface="Calibri"/>
              </a:rPr>
              <a:t>Coldest                                                                                                  </a:t>
            </a:r>
            <a:r>
              <a:rPr b="1" lang="en-US" sz="3200">
                <a:solidFill>
                  <a:srgbClr val="FDA802"/>
                </a:solidFill>
                <a:latin typeface="Calibri"/>
                <a:ea typeface="Calibri"/>
                <a:cs typeface="Calibri"/>
                <a:sym typeface="Calibri"/>
              </a:rPr>
              <a:t>  </a:t>
            </a:r>
            <a:r>
              <a:rPr b="1" lang="en-US" sz="3200">
                <a:solidFill>
                  <a:srgbClr val="FDA802"/>
                </a:solidFill>
                <a:latin typeface="Calibri"/>
                <a:ea typeface="Calibri"/>
                <a:cs typeface="Calibri"/>
                <a:sym typeface="Calibri"/>
              </a:rPr>
              <a:t>Warmest</a:t>
            </a:r>
            <a:endParaRPr>
              <a:solidFill>
                <a:srgbClr val="FDA802"/>
              </a:solidFill>
            </a:endParaRPr>
          </a:p>
        </p:txBody>
      </p:sp>
      <p:cxnSp>
        <p:nvCxnSpPr>
          <p:cNvPr id="172" name="Google Shape;172;p8"/>
          <p:cNvCxnSpPr/>
          <p:nvPr/>
        </p:nvCxnSpPr>
        <p:spPr>
          <a:xfrm>
            <a:off x="1494971" y="6533658"/>
            <a:ext cx="8906400" cy="0"/>
          </a:xfrm>
          <a:prstGeom prst="straightConnector1">
            <a:avLst/>
          </a:prstGeom>
          <a:noFill/>
          <a:ln cap="flat" cmpd="sng" w="76200">
            <a:solidFill>
              <a:srgbClr val="FDA802"/>
            </a:solidFill>
            <a:prstDash val="solid"/>
            <a:miter lim="800000"/>
            <a:headEnd len="sm" w="sm" type="none"/>
            <a:tailEnd len="med" w="med" type="triangle"/>
          </a:ln>
        </p:spPr>
      </p:cxnSp>
      <p:sp>
        <p:nvSpPr>
          <p:cNvPr id="173" name="Google Shape;173;p8"/>
          <p:cNvSpPr txBox="1"/>
          <p:nvPr/>
        </p:nvSpPr>
        <p:spPr>
          <a:xfrm>
            <a:off x="0" y="13450"/>
            <a:ext cx="121920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Hummocks thaw slowly, and hollows thaw rapidly as expected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9"/>
          <p:cNvPicPr preferRelativeResize="0"/>
          <p:nvPr/>
        </p:nvPicPr>
        <p:blipFill rotWithShape="1">
          <a:blip r:embed="rId3">
            <a:alphaModFix/>
          </a:blip>
          <a:srcRect b="0" l="48064" r="0" t="0"/>
          <a:stretch/>
        </p:blipFill>
        <p:spPr>
          <a:xfrm>
            <a:off x="233083" y="35860"/>
            <a:ext cx="4114798" cy="6823013"/>
          </a:xfrm>
          <a:prstGeom prst="rect">
            <a:avLst/>
          </a:prstGeom>
          <a:noFill/>
          <a:ln>
            <a:noFill/>
          </a:ln>
        </p:spPr>
      </p:pic>
      <p:pic>
        <p:nvPicPr>
          <p:cNvPr id="179" name="Google Shape;179;p9"/>
          <p:cNvPicPr preferRelativeResize="0"/>
          <p:nvPr/>
        </p:nvPicPr>
        <p:blipFill rotWithShape="1">
          <a:blip r:embed="rId4">
            <a:alphaModFix/>
          </a:blip>
          <a:srcRect b="0" l="0" r="0" t="0"/>
          <a:stretch/>
        </p:blipFill>
        <p:spPr>
          <a:xfrm>
            <a:off x="5891688" y="2530298"/>
            <a:ext cx="4971659" cy="2980015"/>
          </a:xfrm>
          <a:prstGeom prst="rect">
            <a:avLst/>
          </a:prstGeom>
          <a:noFill/>
          <a:ln>
            <a:noFill/>
          </a:ln>
        </p:spPr>
      </p:pic>
      <p:sp>
        <p:nvSpPr>
          <p:cNvPr id="180" name="Google Shape;180;p9"/>
          <p:cNvSpPr/>
          <p:nvPr/>
        </p:nvSpPr>
        <p:spPr>
          <a:xfrm>
            <a:off x="142700" y="3195675"/>
            <a:ext cx="4348500" cy="1696500"/>
          </a:xfrm>
          <a:prstGeom prst="rect">
            <a:avLst/>
          </a:prstGeom>
          <a:noFill/>
          <a:ln cap="flat" cmpd="sng" w="38100">
            <a:solidFill>
              <a:srgbClr val="FFD2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9"/>
          <p:cNvSpPr/>
          <p:nvPr/>
        </p:nvSpPr>
        <p:spPr>
          <a:xfrm>
            <a:off x="5530075" y="2561875"/>
            <a:ext cx="5373900" cy="3030000"/>
          </a:xfrm>
          <a:prstGeom prst="rect">
            <a:avLst/>
          </a:prstGeom>
          <a:noFill/>
          <a:ln cap="flat" cmpd="sng" w="38100">
            <a:solidFill>
              <a:srgbClr val="FFD2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9"/>
          <p:cNvSpPr txBox="1"/>
          <p:nvPr/>
        </p:nvSpPr>
        <p:spPr>
          <a:xfrm>
            <a:off x="4253751" y="89650"/>
            <a:ext cx="7790400" cy="107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Transition locations thawed rapidly following large warm rain events</a:t>
            </a:r>
            <a:endParaRPr/>
          </a:p>
        </p:txBody>
      </p:sp>
      <p:sp>
        <p:nvSpPr>
          <p:cNvPr id="183" name="Google Shape;183;p9"/>
          <p:cNvSpPr/>
          <p:nvPr/>
        </p:nvSpPr>
        <p:spPr>
          <a:xfrm>
            <a:off x="116541" y="1238588"/>
            <a:ext cx="224119" cy="33674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9"/>
          <p:cNvSpPr/>
          <p:nvPr/>
        </p:nvSpPr>
        <p:spPr>
          <a:xfrm>
            <a:off x="2034988" y="3827928"/>
            <a:ext cx="152399" cy="31376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9"/>
          <p:cNvSpPr/>
          <p:nvPr/>
        </p:nvSpPr>
        <p:spPr>
          <a:xfrm>
            <a:off x="6203581" y="2823900"/>
            <a:ext cx="279000" cy="31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9"/>
          <p:cNvSpPr/>
          <p:nvPr/>
        </p:nvSpPr>
        <p:spPr>
          <a:xfrm>
            <a:off x="5715000" y="4648825"/>
            <a:ext cx="237600" cy="31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b="0" l="0" r="0" t="0"/>
          <a:stretch/>
        </p:blipFill>
        <p:spPr>
          <a:xfrm>
            <a:off x="233083" y="1837770"/>
            <a:ext cx="222681" cy="1113403"/>
          </a:xfrm>
          <a:prstGeom prst="rect">
            <a:avLst/>
          </a:prstGeom>
          <a:noFill/>
          <a:ln>
            <a:noFill/>
          </a:ln>
        </p:spPr>
      </p:pic>
      <p:pic>
        <p:nvPicPr>
          <p:cNvPr id="188" name="Google Shape;188;p9"/>
          <p:cNvPicPr preferRelativeResize="0"/>
          <p:nvPr/>
        </p:nvPicPr>
        <p:blipFill rotWithShape="1">
          <a:blip r:embed="rId5">
            <a:alphaModFix/>
          </a:blip>
          <a:srcRect b="0" l="0" r="0" t="0"/>
          <a:stretch/>
        </p:blipFill>
        <p:spPr>
          <a:xfrm>
            <a:off x="233082" y="3414708"/>
            <a:ext cx="222681" cy="1113403"/>
          </a:xfrm>
          <a:prstGeom prst="rect">
            <a:avLst/>
          </a:prstGeom>
          <a:noFill/>
          <a:ln>
            <a:noFill/>
          </a:ln>
        </p:spPr>
      </p:pic>
      <p:pic>
        <p:nvPicPr>
          <p:cNvPr id="189" name="Google Shape;189;p9"/>
          <p:cNvPicPr preferRelativeResize="0"/>
          <p:nvPr/>
        </p:nvPicPr>
        <p:blipFill rotWithShape="1">
          <a:blip r:embed="rId5">
            <a:alphaModFix/>
          </a:blip>
          <a:srcRect b="0" l="0" r="0" t="0"/>
          <a:stretch/>
        </p:blipFill>
        <p:spPr>
          <a:xfrm>
            <a:off x="233082" y="5136791"/>
            <a:ext cx="222681" cy="1113403"/>
          </a:xfrm>
          <a:prstGeom prst="rect">
            <a:avLst/>
          </a:prstGeom>
          <a:noFill/>
          <a:ln>
            <a:noFill/>
          </a:ln>
        </p:spPr>
      </p:pic>
      <p:pic>
        <p:nvPicPr>
          <p:cNvPr id="190" name="Google Shape;190;p9"/>
          <p:cNvPicPr preferRelativeResize="0"/>
          <p:nvPr/>
        </p:nvPicPr>
        <p:blipFill>
          <a:blip r:embed="rId6">
            <a:alphaModFix/>
          </a:blip>
          <a:stretch>
            <a:fillRect/>
          </a:stretch>
        </p:blipFill>
        <p:spPr>
          <a:xfrm rot="-5400000">
            <a:off x="4697933" y="3952935"/>
            <a:ext cx="2120575" cy="134750"/>
          </a:xfrm>
          <a:prstGeom prst="rect">
            <a:avLst/>
          </a:prstGeom>
          <a:noFill/>
          <a:ln>
            <a:noFill/>
          </a:ln>
        </p:spPr>
      </p:pic>
      <p:sp>
        <p:nvSpPr>
          <p:cNvPr id="191" name="Google Shape;191;p9"/>
          <p:cNvSpPr/>
          <p:nvPr/>
        </p:nvSpPr>
        <p:spPr>
          <a:xfrm>
            <a:off x="7088000" y="4821900"/>
            <a:ext cx="222600" cy="3366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9"/>
          <p:cNvSpPr/>
          <p:nvPr/>
        </p:nvSpPr>
        <p:spPr>
          <a:xfrm>
            <a:off x="8643075" y="2885025"/>
            <a:ext cx="222600" cy="3366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9"/>
          <p:cNvSpPr/>
          <p:nvPr/>
        </p:nvSpPr>
        <p:spPr>
          <a:xfrm>
            <a:off x="10187225" y="4637423"/>
            <a:ext cx="222600" cy="313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2023-04-03T19:48:33Z</dcterms:created>
  <dc:creator>Joel Eklof</dc:creator>
</cp:coreProperties>
</file>