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67" r:id="rId14"/>
    <p:sldId id="26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8" r:id="rId23"/>
    <p:sldId id="268" r:id="rId24"/>
    <p:sldId id="270" r:id="rId25"/>
    <p:sldId id="287" r:id="rId26"/>
    <p:sldId id="271" r:id="rId27"/>
    <p:sldId id="276" r:id="rId28"/>
    <p:sldId id="292" r:id="rId29"/>
    <p:sldId id="289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27" autoAdjust="0"/>
    <p:restoredTop sz="89555" autoAdjust="0"/>
  </p:normalViewPr>
  <p:slideViewPr>
    <p:cSldViewPr showGuides="1">
      <p:cViewPr varScale="1">
        <p:scale>
          <a:sx n="159" d="100"/>
          <a:sy n="159" d="100"/>
        </p:scale>
        <p:origin x="-1904" y="-10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2F80-4B0B-498A-803F-DB4069926EC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9E6FA-1CBD-4648-A570-ADAA8D65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r>
              <a:rPr lang="en-US" baseline="0" dirty="0" smtClean="0"/>
              <a:t> for state of our current GCMs (resolution)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E6FA-1CBD-4648-A570-ADAA8D657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8A636A-5479-4C8C-831D-D151E1AE91EF}" type="slidenum">
              <a:rPr lang="zh-CN" altLang="en-US" sz="1200"/>
              <a:pPr/>
              <a:t>10</a:t>
            </a:fld>
            <a:endParaRPr lang="en-US" altLang="zh-CN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Current models’ resolution is about 180 km (T63)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Every doubling of resolution requires about an extra factor of 16 computer time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At this resolution, NCAR ran the CCSM 3 at about 10 years per computing day.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The Japanese Earth Simulator has a throughput  of about 50 times faster.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Better Ice Parameterization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Better Ocean ( no restoring terms)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Fig, 1,4 top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latin typeface="Arial" pitchFamily="34" charset="0"/>
                <a:ea typeface="SimSun" pitchFamily="2" charset="-122"/>
              </a:rPr>
              <a:t>Fig.   bottom</a:t>
            </a:r>
          </a:p>
          <a:p>
            <a:pPr eaLnBrk="1" hangingPunct="1"/>
            <a:endParaRPr lang="zh-CN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our</a:t>
            </a:r>
            <a:r>
              <a:rPr lang="en-US" baseline="0" dirty="0" smtClean="0"/>
              <a:t> current GCMs are like…</a:t>
            </a:r>
          </a:p>
          <a:p>
            <a:r>
              <a:rPr lang="en-US" baseline="0" dirty="0" smtClean="0"/>
              <a:t>- Better resolution</a:t>
            </a:r>
          </a:p>
          <a:p>
            <a:r>
              <a:rPr lang="en-US" baseline="0" dirty="0" smtClean="0"/>
              <a:t>- More processes are resolved (color vs. B&amp;W)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E6FA-1CBD-4648-A570-ADAA8D657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simple climate model works</a:t>
            </a:r>
            <a:r>
              <a:rPr lang="en-US" baseline="0" dirty="0" smtClean="0"/>
              <a:t> in the same way, as an energy budget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E6FA-1CBD-4648-A570-ADAA8D657B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6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851C-F396-40DD-964B-B0D294C86B5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A166-0435-477A-8C4E-0070BC8E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Running a simple climate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b="68065"/>
          <a:stretch/>
        </p:blipFill>
        <p:spPr>
          <a:xfrm>
            <a:off x="4267200" y="1429871"/>
            <a:ext cx="4258237" cy="2377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583" y="183393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405735"/>
            <a:ext cx="672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run a climate model on our own computers?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231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6"/>
          <p:cNvGrpSpPr>
            <a:grpSpLocks/>
          </p:cNvGrpSpPr>
          <p:nvPr/>
        </p:nvGrpSpPr>
        <p:grpSpPr bwMode="auto">
          <a:xfrm>
            <a:off x="762000" y="1143000"/>
            <a:ext cx="3657600" cy="2590800"/>
            <a:chOff x="288" y="960"/>
            <a:chExt cx="2215" cy="1964"/>
          </a:xfrm>
        </p:grpSpPr>
        <p:pic>
          <p:nvPicPr>
            <p:cNvPr id="26637" name="Picture 5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99" r="48936" b="34113"/>
            <a:stretch>
              <a:fillRect/>
            </a:stretch>
          </p:blipFill>
          <p:spPr bwMode="auto">
            <a:xfrm>
              <a:off x="288" y="960"/>
              <a:ext cx="2215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1872" y="1055"/>
              <a:ext cx="52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/>
                <a:t>1990</a:t>
              </a:r>
            </a:p>
          </p:txBody>
        </p:sp>
      </p:grpSp>
      <p:grpSp>
        <p:nvGrpSpPr>
          <p:cNvPr id="26626" name="Group 17"/>
          <p:cNvGrpSpPr>
            <a:grpSpLocks/>
          </p:cNvGrpSpPr>
          <p:nvPr/>
        </p:nvGrpSpPr>
        <p:grpSpPr bwMode="auto">
          <a:xfrm>
            <a:off x="4495800" y="1066800"/>
            <a:ext cx="3581400" cy="2667000"/>
            <a:chOff x="2784" y="912"/>
            <a:chExt cx="2256" cy="2010"/>
          </a:xfrm>
        </p:grpSpPr>
        <p:pic>
          <p:nvPicPr>
            <p:cNvPr id="26635" name="Picture 8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1" t="65887"/>
            <a:stretch>
              <a:fillRect/>
            </a:stretch>
          </p:blipFill>
          <p:spPr bwMode="auto">
            <a:xfrm>
              <a:off x="2784" y="912"/>
              <a:ext cx="2256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4464" y="1056"/>
              <a:ext cx="543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/>
                <a:t>2007</a:t>
              </a:r>
            </a:p>
          </p:txBody>
        </p:sp>
      </p:grp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914400" y="381000"/>
            <a:ext cx="700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zh-CN" sz="3600">
                <a:solidFill>
                  <a:srgbClr val="0F1AFF"/>
                </a:solidFill>
                <a:latin typeface="Cooper Black" pitchFamily="18" charset="0"/>
              </a:rPr>
              <a:t>Progress in Climate Modeling</a:t>
            </a:r>
            <a:endParaRPr lang="en-US" altLang="zh-CN" sz="2800">
              <a:solidFill>
                <a:srgbClr val="0F1AFF"/>
              </a:solidFill>
              <a:latin typeface="Cooper Black" pitchFamily="18" charset="0"/>
            </a:endParaRPr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auto">
          <a:xfrm>
            <a:off x="7086600" y="6248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CC00CC"/>
                </a:solidFill>
                <a:latin typeface="Tempus Sans ITC" pitchFamily="82" charset="0"/>
              </a:rPr>
              <a:t>IPCC, 2007</a:t>
            </a:r>
          </a:p>
        </p:txBody>
      </p:sp>
      <p:pic>
        <p:nvPicPr>
          <p:cNvPr id="26629" name="Picture 18" descr="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 b="73206"/>
          <a:stretch>
            <a:fillRect/>
          </a:stretch>
        </p:blipFill>
        <p:spPr bwMode="auto">
          <a:xfrm>
            <a:off x="304800" y="4114800"/>
            <a:ext cx="40941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 descr="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9"/>
          <a:stretch>
            <a:fillRect/>
          </a:stretch>
        </p:blipFill>
        <p:spPr bwMode="auto">
          <a:xfrm>
            <a:off x="4343400" y="4191000"/>
            <a:ext cx="4375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3"/>
          <p:cNvSpPr>
            <a:spLocks noChangeArrowheads="1"/>
          </p:cNvSpPr>
          <p:nvPr/>
        </p:nvSpPr>
        <p:spPr bwMode="auto">
          <a:xfrm>
            <a:off x="7239000" y="621823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CC00CC"/>
                </a:solidFill>
                <a:latin typeface="Century" pitchFamily="18" charset="0"/>
              </a:rPr>
              <a:t>IPCC, 2007</a:t>
            </a:r>
          </a:p>
        </p:txBody>
      </p:sp>
      <p:sp>
        <p:nvSpPr>
          <p:cNvPr id="26632" name="Rectangle 24"/>
          <p:cNvSpPr>
            <a:spLocks noChangeArrowheads="1"/>
          </p:cNvSpPr>
          <p:nvPr/>
        </p:nvSpPr>
        <p:spPr bwMode="auto">
          <a:xfrm>
            <a:off x="2971800" y="6172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25"/>
          <p:cNvSpPr>
            <a:spLocks noChangeArrowheads="1"/>
          </p:cNvSpPr>
          <p:nvPr/>
        </p:nvSpPr>
        <p:spPr bwMode="auto">
          <a:xfrm>
            <a:off x="3124200" y="64770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26"/>
          <p:cNvSpPr>
            <a:spLocks noChangeArrowheads="1"/>
          </p:cNvSpPr>
          <p:nvPr/>
        </p:nvSpPr>
        <p:spPr bwMode="auto">
          <a:xfrm>
            <a:off x="5181600" y="3962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5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Washing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838200"/>
            <a:ext cx="52165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4137" y="2241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our state-of-the-art climate models are like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59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the goal of this lab experiment?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make projections of 2100 temperatures using projected future emissions</a:t>
            </a:r>
          </a:p>
        </p:txBody>
      </p:sp>
    </p:spTree>
    <p:extLst>
      <p:ext uri="{BB962C8B-B14F-4D97-AF65-F5344CB8AC3E}">
        <p14:creationId xmlns:p14="http://schemas.microsoft.com/office/powerpoint/2010/main" val="177769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Divide class up into groups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42582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group can be thought of as a model member or a modeling group (pick your own group name)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9929" y="2301688"/>
            <a:ext cx="1447800" cy="1355912"/>
            <a:chOff x="1524000" y="1409700"/>
            <a:chExt cx="1447800" cy="1355912"/>
          </a:xfrm>
        </p:grpSpPr>
        <p:sp>
          <p:nvSpPr>
            <p:cNvPr id="5" name="Oval 4"/>
            <p:cNvSpPr/>
            <p:nvPr/>
          </p:nvSpPr>
          <p:spPr>
            <a:xfrm>
              <a:off x="1524000" y="16002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0" y="19812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14097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7400" y="17907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1622612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90800" y="2003612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1303244"/>
            <a:ext cx="1447800" cy="1355912"/>
            <a:chOff x="1524000" y="1409700"/>
            <a:chExt cx="1447800" cy="1355912"/>
          </a:xfrm>
        </p:grpSpPr>
        <p:sp>
          <p:nvSpPr>
            <p:cNvPr id="13" name="Oval 12"/>
            <p:cNvSpPr/>
            <p:nvPr/>
          </p:nvSpPr>
          <p:spPr>
            <a:xfrm>
              <a:off x="1524000" y="16002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0" y="19812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57400" y="14097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57400" y="17907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1622612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90800" y="2003612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05300" y="2844053"/>
            <a:ext cx="1447800" cy="1355912"/>
            <a:chOff x="1524000" y="1409700"/>
            <a:chExt cx="1447800" cy="1355912"/>
          </a:xfrm>
        </p:grpSpPr>
        <p:sp>
          <p:nvSpPr>
            <p:cNvPr id="20" name="Oval 19"/>
            <p:cNvSpPr/>
            <p:nvPr/>
          </p:nvSpPr>
          <p:spPr>
            <a:xfrm>
              <a:off x="1524000" y="16002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524000" y="19812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57400" y="14097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57400" y="17907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590800" y="1622612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90800" y="2003612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200" y="1600200"/>
            <a:ext cx="1447800" cy="1355912"/>
            <a:chOff x="1524000" y="1409700"/>
            <a:chExt cx="1447800" cy="1355912"/>
          </a:xfrm>
        </p:grpSpPr>
        <p:sp>
          <p:nvSpPr>
            <p:cNvPr id="27" name="Oval 26"/>
            <p:cNvSpPr/>
            <p:nvPr/>
          </p:nvSpPr>
          <p:spPr>
            <a:xfrm>
              <a:off x="1524000" y="16002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24000" y="19812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57400" y="1409700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57400" y="1790700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90800" y="1622612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90800" y="2003612"/>
              <a:ext cx="381000" cy="762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34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IPCC projections of </a:t>
            </a:r>
            <a:br>
              <a:rPr lang="en-US" dirty="0" smtClean="0"/>
            </a:br>
            <a:r>
              <a:rPr lang="en-US" dirty="0" smtClean="0"/>
              <a:t>global temperatures</a:t>
            </a:r>
            <a:endParaRPr lang="en-US" dirty="0"/>
          </a:p>
        </p:txBody>
      </p:sp>
      <p:pic>
        <p:nvPicPr>
          <p:cNvPr id="3" name="Picture 2" descr="WGI_AR5_FigTS-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0" r="50691"/>
          <a:stretch/>
        </p:blipFill>
        <p:spPr>
          <a:xfrm>
            <a:off x="838200" y="1219200"/>
            <a:ext cx="6562181" cy="436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0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2013 Working Group I The Physical Science Basis Technical Summary Figure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Before we start talking about the model, let’s consider an analogy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22" name="Group 21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713708" y="3429000"/>
            <a:ext cx="152400" cy="12498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84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3429000"/>
            <a:ext cx="152400" cy="12498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911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3274903"/>
            <a:ext cx="152400" cy="14039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60576" y="2842049"/>
            <a:ext cx="0" cy="8657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553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2971801"/>
            <a:ext cx="152400" cy="1707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88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2971801"/>
            <a:ext cx="152400" cy="1707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IPCC projections of </a:t>
            </a:r>
            <a:br>
              <a:rPr lang="en-US" dirty="0" smtClean="0"/>
            </a:br>
            <a:r>
              <a:rPr lang="en-US" dirty="0" smtClean="0"/>
              <a:t>global temperatures</a:t>
            </a:r>
            <a:endParaRPr lang="en-US" dirty="0"/>
          </a:p>
        </p:txBody>
      </p:sp>
      <p:pic>
        <p:nvPicPr>
          <p:cNvPr id="3" name="Picture 2" descr="WGI_AR5_FigTS-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0" r="50691"/>
          <a:stretch/>
        </p:blipFill>
        <p:spPr>
          <a:xfrm>
            <a:off x="838200" y="1219200"/>
            <a:ext cx="6562181" cy="436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0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2013 Working Group I The Physical Science Basis Technical Summary Figure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3429000"/>
            <a:ext cx="152400" cy="12498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60576" y="2982515"/>
            <a:ext cx="0" cy="5847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97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85877" y="5926656"/>
            <a:ext cx="2743200" cy="32385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9966" y="5982110"/>
            <a:ext cx="2275022" cy="16192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0877" y="4297881"/>
            <a:ext cx="4646908" cy="1790700"/>
            <a:chOff x="844658" y="3143250"/>
            <a:chExt cx="4646908" cy="1790700"/>
          </a:xfrm>
        </p:grpSpPr>
        <p:grpSp>
          <p:nvGrpSpPr>
            <p:cNvPr id="8" name="Group 7"/>
            <p:cNvGrpSpPr/>
            <p:nvPr/>
          </p:nvGrpSpPr>
          <p:grpSpPr>
            <a:xfrm>
              <a:off x="2748366" y="3143250"/>
              <a:ext cx="2743200" cy="1790700"/>
              <a:chOff x="3001505" y="1638300"/>
              <a:chExt cx="2743200" cy="17907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01505" y="30480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01505" y="1828800"/>
                <a:ext cx="2743200" cy="1409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01505" y="1638300"/>
                <a:ext cx="27432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44658" y="3333750"/>
              <a:ext cx="19050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96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Heating and cooling a pot of water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3708" y="2971801"/>
            <a:ext cx="152400" cy="1707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3708" y="2691333"/>
            <a:ext cx="152400" cy="1987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74105" y="2866588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943" y="3581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73942" y="3200400"/>
            <a:ext cx="305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477" y="225727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38600" y="5733202"/>
            <a:ext cx="2362200" cy="438998"/>
            <a:chOff x="4038600" y="5733202"/>
            <a:chExt cx="2362200" cy="43899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038600" y="5734898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266877" y="5735746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572323" y="5734898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00600" y="5735746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723" y="5734050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334000" y="5734898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602721" y="5733202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830998" y="5734050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172523" y="5734898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400800" y="5735746"/>
              <a:ext cx="0" cy="4364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933377" y="3200400"/>
            <a:ext cx="4629712" cy="2252113"/>
            <a:chOff x="2933377" y="3200400"/>
            <a:chExt cx="4629712" cy="2252113"/>
          </a:xfrm>
        </p:grpSpPr>
        <p:grpSp>
          <p:nvGrpSpPr>
            <p:cNvPr id="45" name="Group 44"/>
            <p:cNvGrpSpPr/>
            <p:nvPr/>
          </p:nvGrpSpPr>
          <p:grpSpPr>
            <a:xfrm>
              <a:off x="2933377" y="3200400"/>
              <a:ext cx="2019623" cy="2252113"/>
              <a:chOff x="2933377" y="3200400"/>
              <a:chExt cx="2019623" cy="2252113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286285" y="3545154"/>
                <a:ext cx="685800" cy="86888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2973414" y="4414035"/>
                <a:ext cx="911171" cy="52969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2933377" y="5452512"/>
                <a:ext cx="952500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4124485" y="3352800"/>
                <a:ext cx="342900" cy="94508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4953000" y="3200400"/>
                <a:ext cx="0" cy="108973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flipH="1">
              <a:off x="5562600" y="3200400"/>
              <a:ext cx="2000489" cy="2252113"/>
              <a:chOff x="2933377" y="3200400"/>
              <a:chExt cx="2011064" cy="2252113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3286285" y="3545154"/>
                <a:ext cx="685800" cy="86888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2973414" y="4414035"/>
                <a:ext cx="911171" cy="52969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2933377" y="5452512"/>
                <a:ext cx="952500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4124485" y="3352800"/>
                <a:ext cx="342900" cy="94508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4944441" y="3200400"/>
                <a:ext cx="0" cy="108973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925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172200"/>
            <a:ext cx="219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Trenberth</a:t>
            </a:r>
            <a:r>
              <a:rPr lang="en-US" dirty="0" smtClean="0"/>
              <a:t> 2008 Fig.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691913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3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Simple Excel climate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45470"/>
            <a:ext cx="2910745" cy="479506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02030"/>
              </p:ext>
            </p:extLst>
          </p:nvPr>
        </p:nvGraphicFramePr>
        <p:xfrm>
          <a:off x="91168" y="1752600"/>
          <a:ext cx="448083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2463800" imgH="469900" progId="Equation.DSMT4">
                  <p:embed/>
                </p:oleObj>
              </mc:Choice>
              <mc:Fallback>
                <p:oleObj r:id="rId5" imgW="2463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68" y="1752600"/>
                        <a:ext cx="4480832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560295" y="2678207"/>
            <a:ext cx="0" cy="533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8717" y="2705100"/>
            <a:ext cx="0" cy="1714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71800" y="2705100"/>
            <a:ext cx="0" cy="533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2678208"/>
            <a:ext cx="0" cy="29605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3294724"/>
            <a:ext cx="1766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in </a:t>
            </a:r>
          </a:p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86126" y="4545119"/>
            <a:ext cx="206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Cooling due to </a:t>
            </a:r>
          </a:p>
          <a:p>
            <a:r>
              <a:rPr lang="en-US" sz="2400" dirty="0" smtClean="0"/>
              <a:t>feedbacks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5368" y="3327507"/>
            <a:ext cx="1092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Human</a:t>
            </a:r>
          </a:p>
          <a:p>
            <a:r>
              <a:rPr lang="en-US" sz="2400" dirty="0" smtClean="0"/>
              <a:t>effect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563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Year-to-year variability in </a:t>
            </a:r>
            <a:r>
              <a:rPr lang="en-US" sz="2400" dirty="0" smtClean="0"/>
              <a:t>climate “weather noise”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36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357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do we test our model?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questions can we answer with our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0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 these model projections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9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project into the future?  </a:t>
            </a:r>
            <a:br>
              <a:rPr lang="en-US" dirty="0" smtClean="0"/>
            </a:br>
            <a:r>
              <a:rPr lang="en-US" dirty="0" smtClean="0"/>
              <a:t>Different choices for different futures</a:t>
            </a:r>
            <a:endParaRPr lang="en-US" dirty="0"/>
          </a:p>
        </p:txBody>
      </p:sp>
      <p:pic>
        <p:nvPicPr>
          <p:cNvPr id="5" name="Picture 4" descr="emissions-graph-rp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17"/>
          <a:stretch/>
        </p:blipFill>
        <p:spPr>
          <a:xfrm>
            <a:off x="304800" y="2514600"/>
            <a:ext cx="2492184" cy="2828925"/>
          </a:xfrm>
          <a:prstGeom prst="rect">
            <a:avLst/>
          </a:prstGeom>
        </p:spPr>
      </p:pic>
      <p:pic>
        <p:nvPicPr>
          <p:cNvPr id="6" name="Picture 5" descr="ghg-concentrati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8"/>
          <a:stretch/>
        </p:blipFill>
        <p:spPr>
          <a:xfrm>
            <a:off x="3124200" y="2514600"/>
            <a:ext cx="2540111" cy="2876550"/>
          </a:xfrm>
          <a:prstGeom prst="rect">
            <a:avLst/>
          </a:prstGeom>
        </p:spPr>
      </p:pic>
      <p:pic>
        <p:nvPicPr>
          <p:cNvPr id="7" name="Picture 6" descr="forcing-trend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2"/>
          <a:stretch/>
        </p:blipFill>
        <p:spPr>
          <a:xfrm>
            <a:off x="5791200" y="2628900"/>
            <a:ext cx="2532123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715000"/>
            <a:ext cx="786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A Beginners Guide to Representative Concentration Pathways, Wayne</a:t>
            </a:r>
          </a:p>
          <a:p>
            <a:r>
              <a:rPr lang="en-US" dirty="0" smtClean="0"/>
              <a:t>Current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 from co2now.org </a:t>
            </a:r>
            <a:r>
              <a:rPr lang="en-US" dirty="0" smtClean="0">
                <a:solidFill>
                  <a:srgbClr val="FF0000"/>
                </a:solidFill>
              </a:rPr>
              <a:t>395 ppm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295" y="4013537"/>
            <a:ext cx="378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.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2895600"/>
            <a:ext cx="8967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RCP 8.5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RCP 6.0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RCP 4.5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RCP 2.6</a:t>
            </a:r>
          </a:p>
        </p:txBody>
      </p:sp>
    </p:spTree>
    <p:extLst>
      <p:ext uri="{BB962C8B-B14F-4D97-AF65-F5344CB8AC3E}">
        <p14:creationId xmlns:p14="http://schemas.microsoft.com/office/powerpoint/2010/main" val="415362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IPCC projections of </a:t>
            </a:r>
            <a:br>
              <a:rPr lang="en-US" dirty="0" smtClean="0"/>
            </a:br>
            <a:r>
              <a:rPr lang="en-US" dirty="0" smtClean="0"/>
              <a:t>global temperatures</a:t>
            </a:r>
            <a:endParaRPr lang="en-US" dirty="0"/>
          </a:p>
        </p:txBody>
      </p:sp>
      <p:pic>
        <p:nvPicPr>
          <p:cNvPr id="3" name="Picture 2" descr="WGI_AR5_FigTS-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0" r="50691"/>
          <a:stretch/>
        </p:blipFill>
        <p:spPr>
          <a:xfrm>
            <a:off x="838200" y="1219200"/>
            <a:ext cx="6562181" cy="436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0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2013 Working Group I The Physical Science Basis Technical Summary Figure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0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makes the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858" y="5410200"/>
            <a:ext cx="96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410200"/>
            <a:ext cx="96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410200"/>
            <a:ext cx="96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53509" y="5410200"/>
            <a:ext cx="96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410200"/>
            <a:ext cx="96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5410200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1718" y="5105400"/>
            <a:ext cx="7105882" cy="228600"/>
            <a:chOff x="304800" y="5029200"/>
            <a:chExt cx="7105882" cy="22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5029200"/>
              <a:ext cx="710588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4800" y="5029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10682" y="5029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WGI_AR5_FigTS-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0" r="50691"/>
          <a:stretch/>
        </p:blipFill>
        <p:spPr>
          <a:xfrm>
            <a:off x="838201" y="1219200"/>
            <a:ext cx="4495800" cy="29906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10000" y="2590800"/>
            <a:ext cx="30480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73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Global_Warm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629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019" y="3962400"/>
            <a:ext cx="4819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 what is a climate model?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616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rgbClr val="4E16FF"/>
                </a:solidFill>
                <a:latin typeface="Tahoma" pitchFamily="34" charset="0"/>
              </a:rPr>
              <a:t>What’s in </a:t>
            </a:r>
            <a:r>
              <a:rPr lang="en-US" altLang="zh-CN" sz="3600" dirty="0">
                <a:solidFill>
                  <a:srgbClr val="4E16FF"/>
                </a:solidFill>
                <a:latin typeface="Tahoma" pitchFamily="34" charset="0"/>
              </a:rPr>
              <a:t>a climate model?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010400" y="645011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CC00CC"/>
                </a:solidFill>
                <a:latin typeface="Century" pitchFamily="18" charset="0"/>
              </a:rPr>
              <a:t>IPCC, 2007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5" y="707126"/>
            <a:ext cx="8731375" cy="58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WindTunn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38200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Another type of model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7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338" y="0"/>
            <a:ext cx="9110662" cy="6858000"/>
            <a:chOff x="2566" y="833"/>
            <a:chExt cx="2600" cy="1514"/>
          </a:xfrm>
        </p:grpSpPr>
        <p:pic>
          <p:nvPicPr>
            <p:cNvPr id="23554" name="Picture 19" descr="Climate_model_illustration_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" t="38945" r="417"/>
            <a:stretch>
              <a:fillRect/>
            </a:stretch>
          </p:blipFill>
          <p:spPr bwMode="auto">
            <a:xfrm>
              <a:off x="2566" y="833"/>
              <a:ext cx="2600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 Box 20"/>
            <p:cNvSpPr txBox="1">
              <a:spLocks noChangeArrowheads="1"/>
            </p:cNvSpPr>
            <p:nvPr/>
          </p:nvSpPr>
          <p:spPr bwMode="auto">
            <a:xfrm>
              <a:off x="2588" y="853"/>
              <a:ext cx="116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fr-CA" sz="3200" b="1" dirty="0" err="1"/>
                <a:t>Mathematical</a:t>
              </a:r>
              <a:r>
                <a:rPr lang="fr-CA" sz="3200" b="1" dirty="0"/>
                <a:t> Model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053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ixelface-1-text_2345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990600"/>
            <a:ext cx="57785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30480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is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39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ixelface-1-solution_2345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90600"/>
            <a:ext cx="55435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453</Words>
  <Application>Microsoft Macintosh PowerPoint</Application>
  <PresentationFormat>On-screen Show (4:3)</PresentationFormat>
  <Paragraphs>85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Equation.DSMT4</vt:lpstr>
      <vt:lpstr>Running a simple climate model</vt:lpstr>
      <vt:lpstr>IPCC projections of  global temperatures</vt:lpstr>
      <vt:lpstr>What makes the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Divide class up into groups</vt:lpstr>
      <vt:lpstr>IPCC projections of  global temperatures</vt:lpstr>
      <vt:lpstr>Before we start talking about the model, let’s consider an analogy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Excel climate model</vt:lpstr>
      <vt:lpstr>The model</vt:lpstr>
      <vt:lpstr>How do we test our model? </vt:lpstr>
      <vt:lpstr>What questions can we answer with our model?</vt:lpstr>
      <vt:lpstr>What do these model projections represent?</vt:lpstr>
      <vt:lpstr>How do we project into the future?   Different choices for different futures</vt:lpstr>
      <vt:lpstr>IPCC projections of  global temperatures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 simple climate model</dc:title>
  <dc:creator>Christopher Terai</dc:creator>
  <cp:lastModifiedBy>LuAnne Thompson</cp:lastModifiedBy>
  <cp:revision>20</cp:revision>
  <dcterms:created xsi:type="dcterms:W3CDTF">2013-03-30T19:36:21Z</dcterms:created>
  <dcterms:modified xsi:type="dcterms:W3CDTF">2014-10-17T22:41:38Z</dcterms:modified>
</cp:coreProperties>
</file>